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3" r:id="rId7"/>
    <p:sldId id="261" r:id="rId8"/>
    <p:sldId id="264" r:id="rId9"/>
    <p:sldId id="265" r:id="rId10"/>
    <p:sldId id="262" r:id="rId11"/>
    <p:sldId id="266" r:id="rId12"/>
    <p:sldId id="267" r:id="rId13"/>
    <p:sldId id="272" r:id="rId14"/>
    <p:sldId id="268" r:id="rId15"/>
    <p:sldId id="271" r:id="rId16"/>
    <p:sldId id="273" r:id="rId17"/>
    <p:sldId id="274" r:id="rId18"/>
    <p:sldId id="275" r:id="rId19"/>
    <p:sldId id="269" r:id="rId20"/>
    <p:sldId id="270" r:id="rId21"/>
    <p:sldId id="276" r:id="rId2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2"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47CD0B-D53E-4C1F-8A09-904027B80C56}"/>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C08A82AF-6BB5-4324-BCB1-89AFC3C1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A3654D86-9E91-48B9-9B6E-DAF10BD9BD6F}"/>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5FEE6D72-B087-4F2E-916D-824FA53D983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542DAC8-E466-4A7B-AC9A-CFD9E5CE5794}"/>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248807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B0200D-5931-4F40-8385-25AAFAAA4A94}"/>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29C60A64-2AFE-4049-A218-48EED80870E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AB119BB-59DA-470C-BD79-536EE97D8902}"/>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FBF34217-54AF-4C75-ADD6-2C121868599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FF80163-BFE0-468D-8941-4E057BF5B867}"/>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25411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656F2DC0-EE8E-4A35-B7C9-A2395C38B4B2}"/>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16D35729-2A64-454B-B262-9F85D5DC625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D05B187-FD09-4D0B-A2BA-41F933F7C7AF}"/>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C43809B4-C9F3-46FD-9BC8-2E5AF4FCEE0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A078CC7-9EE9-49C7-86F1-51B27425E0A7}"/>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387783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A437E3A-34B3-4803-9E38-B8C8859A9A7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FF917ECC-5F9C-4260-812B-EF24AB2B8830}"/>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7C1CD65-C2FF-48A3-A7F1-04E3E68AD999}"/>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1B414EC9-150E-43C9-A070-05BC30A7342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F920184-3997-4BEF-8094-845501B14938}"/>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284399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CA3B1B-F47A-4FEA-BB35-4906556D3096}"/>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0C22B39A-71C0-407E-B123-A1C7A5DBC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7DAEDBE4-FC46-49ED-9A31-C5D18D860632}"/>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6006BD75-990E-4F88-86C1-5F04FED1D3C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1FE1388-79AD-49BD-89C3-05E9406F48C1}"/>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142162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A89830-8BF7-4A83-8D96-CF1737FF91B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E14BD35-FBAC-41F3-BA58-6EA7086EC0C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9F678F6-DA48-478D-92F2-9565D647B9BC}"/>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87070A0C-658E-459D-A6C9-31DC3288B744}"/>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6" name="Kājenes vietturis 5">
            <a:extLst>
              <a:ext uri="{FF2B5EF4-FFF2-40B4-BE49-F238E27FC236}">
                <a16:creationId xmlns:a16="http://schemas.microsoft.com/office/drawing/2014/main" id="{3E2BF9B5-0FFF-4CDD-9435-6375A6D8A32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929483C-1BDA-4BDC-A109-796F2E10F737}"/>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133165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DCE2FBC-7530-4601-8BB7-BD75BDE9A53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AB3F3B99-2485-4594-B3DC-F0FE954D3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2771B6B-5894-4DED-9929-FB0CBC83B6F7}"/>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E8FB26D3-99AD-4E15-8801-08F307692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368712E3-786D-476D-AE18-D69C89D39DE8}"/>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21298B0-7CC3-400C-ACFE-3B9A5F6EE9FE}"/>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8" name="Kājenes vietturis 7">
            <a:extLst>
              <a:ext uri="{FF2B5EF4-FFF2-40B4-BE49-F238E27FC236}">
                <a16:creationId xmlns:a16="http://schemas.microsoft.com/office/drawing/2014/main" id="{E673CA1D-1CBD-456A-9798-ABD06F09D816}"/>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EFDE4FAE-DA1B-410D-9A04-8F290B4C219E}"/>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18904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E756D7C-2D79-4670-9BDA-0B6829C5B03E}"/>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E4804389-1160-475E-B6A3-A00AFD67564F}"/>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4" name="Kājenes vietturis 3">
            <a:extLst>
              <a:ext uri="{FF2B5EF4-FFF2-40B4-BE49-F238E27FC236}">
                <a16:creationId xmlns:a16="http://schemas.microsoft.com/office/drawing/2014/main" id="{788CADF2-569E-4A74-BA46-9F657F4FFF9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193BB2A1-392A-438E-8F51-287319A45888}"/>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12057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2D198057-419D-4DD0-A27D-3EC17873039D}"/>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3" name="Kājenes vietturis 2">
            <a:extLst>
              <a:ext uri="{FF2B5EF4-FFF2-40B4-BE49-F238E27FC236}">
                <a16:creationId xmlns:a16="http://schemas.microsoft.com/office/drawing/2014/main" id="{2AF6CFD2-EF0D-42DB-A7F1-D00B4EFEDBE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21116B66-8C6C-44ED-877E-6866ED38E502}"/>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223716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8790ABD-1A6B-42F2-9CC4-EDF801ACFECC}"/>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BBA9E922-C4CA-42F0-AC44-30B86DCFD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C3780732-7841-4702-B6A9-94FC94232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B51B594-0050-4932-BE96-0E9104CC4956}"/>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6" name="Kājenes vietturis 5">
            <a:extLst>
              <a:ext uri="{FF2B5EF4-FFF2-40B4-BE49-F238E27FC236}">
                <a16:creationId xmlns:a16="http://schemas.microsoft.com/office/drawing/2014/main" id="{C5D0C399-8C58-4195-87A1-F36D8805FD37}"/>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A4F6BA9-ABFB-48C9-858C-2078DE71AE21}"/>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184684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624508-67C9-433E-8AC9-7CB5F06713A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BCA1B494-6D76-41ED-BDFC-E43FDA320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BCF34BB7-4CB9-486E-B102-6444B9410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D8BC568-174E-4D94-9B74-93F7726439E8}"/>
              </a:ext>
            </a:extLst>
          </p:cNvPr>
          <p:cNvSpPr>
            <a:spLocks noGrp="1"/>
          </p:cNvSpPr>
          <p:nvPr>
            <p:ph type="dt" sz="half" idx="10"/>
          </p:nvPr>
        </p:nvSpPr>
        <p:spPr/>
        <p:txBody>
          <a:bodyPr/>
          <a:lstStyle/>
          <a:p>
            <a:fld id="{B45E1645-74C9-46FE-94AF-97634182B730}" type="datetimeFigureOut">
              <a:rPr lang="lv-LV" smtClean="0"/>
              <a:t>28.03.2022</a:t>
            </a:fld>
            <a:endParaRPr lang="lv-LV"/>
          </a:p>
        </p:txBody>
      </p:sp>
      <p:sp>
        <p:nvSpPr>
          <p:cNvPr id="6" name="Kājenes vietturis 5">
            <a:extLst>
              <a:ext uri="{FF2B5EF4-FFF2-40B4-BE49-F238E27FC236}">
                <a16:creationId xmlns:a16="http://schemas.microsoft.com/office/drawing/2014/main" id="{C3B44A4A-FE3C-4FD9-82FE-FE0A071D791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C50E89A-8A02-49A0-8E51-DC6C653140EE}"/>
              </a:ext>
            </a:extLst>
          </p:cNvPr>
          <p:cNvSpPr>
            <a:spLocks noGrp="1"/>
          </p:cNvSpPr>
          <p:nvPr>
            <p:ph type="sldNum" sz="quarter" idx="12"/>
          </p:nvPr>
        </p:nvSpPr>
        <p:spPr/>
        <p:txBody>
          <a:bodyPr/>
          <a:lstStyle/>
          <a:p>
            <a:fld id="{6D11B8F1-502F-4ED1-A185-E78FD24CFB09}" type="slidenum">
              <a:rPr lang="lv-LV" smtClean="0"/>
              <a:t>‹#›</a:t>
            </a:fld>
            <a:endParaRPr lang="lv-LV"/>
          </a:p>
        </p:txBody>
      </p:sp>
    </p:spTree>
    <p:extLst>
      <p:ext uri="{BB962C8B-B14F-4D97-AF65-F5344CB8AC3E}">
        <p14:creationId xmlns:p14="http://schemas.microsoft.com/office/powerpoint/2010/main" val="205840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7FD74A80-8A4F-484B-827C-005FE0296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78B9EF09-8858-45B1-9665-A8D6F3B9A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5682504-5E74-4A9E-B19B-5F1607F25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E1645-74C9-46FE-94AF-97634182B730}" type="datetimeFigureOut">
              <a:rPr lang="lv-LV" smtClean="0"/>
              <a:t>28.03.2022</a:t>
            </a:fld>
            <a:endParaRPr lang="lv-LV"/>
          </a:p>
        </p:txBody>
      </p:sp>
      <p:sp>
        <p:nvSpPr>
          <p:cNvPr id="5" name="Kājenes vietturis 4">
            <a:extLst>
              <a:ext uri="{FF2B5EF4-FFF2-40B4-BE49-F238E27FC236}">
                <a16:creationId xmlns:a16="http://schemas.microsoft.com/office/drawing/2014/main" id="{3709A9B1-D0A4-4C95-A3A1-88616DF5E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3F306C10-8CBB-478C-8783-80B3D313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1B8F1-502F-4ED1-A185-E78FD24CFB09}" type="slidenum">
              <a:rPr lang="lv-LV" smtClean="0"/>
              <a:t>‹#›</a:t>
            </a:fld>
            <a:endParaRPr lang="lv-LV"/>
          </a:p>
        </p:txBody>
      </p:sp>
    </p:spTree>
    <p:extLst>
      <p:ext uri="{BB962C8B-B14F-4D97-AF65-F5344CB8AC3E}">
        <p14:creationId xmlns:p14="http://schemas.microsoft.com/office/powerpoint/2010/main" val="418888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Y_HkOSAW73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np8_KOu-Zhk&amp;list=OLAK5uy_kAM9D1qBvIR0bz3ylXNVWIRBCu_Fdvwm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3-bVRYRnS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s14mCcFi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6pEdfwqPFns" TargetMode="External"/><Relationship Id="rId2" Type="http://schemas.openxmlformats.org/officeDocument/2006/relationships/hyperlink" Target="https://www.youtube.com/watch?v=hH73ff08CH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VQhyzC1SJ1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wlZZOiCXTY" TargetMode="External"/><Relationship Id="rId2" Type="http://schemas.openxmlformats.org/officeDocument/2006/relationships/hyperlink" Target="https://www.youtube.com/watch?v=Zv7h5yVF0ms" TargetMode="External"/><Relationship Id="rId1" Type="http://schemas.openxmlformats.org/officeDocument/2006/relationships/slideLayout" Target="../slideLayouts/slideLayout2.xml"/><Relationship Id="rId5" Type="http://schemas.openxmlformats.org/officeDocument/2006/relationships/hyperlink" Target="https://www.youtube.com/watch?v=T5FWm2koIYQ" TargetMode="External"/><Relationship Id="rId4" Type="http://schemas.openxmlformats.org/officeDocument/2006/relationships/hyperlink" Target="https://www.youtube.com/watch?v=6hBMhxGSlE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rsekOrSDQI" TargetMode="External"/><Relationship Id="rId2" Type="http://schemas.openxmlformats.org/officeDocument/2006/relationships/hyperlink" Target="https://www.youtube.com/watch?v=EEqw4oc64J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o4noXwm4x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yalty Free Medieval Music | Free Music Experience">
            <a:extLst>
              <a:ext uri="{FF2B5EF4-FFF2-40B4-BE49-F238E27FC236}">
                <a16:creationId xmlns:a16="http://schemas.microsoft.com/office/drawing/2014/main" id="{9EBD1F18-DF47-4AE3-AF4B-63A190EBADB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236D56B9-4996-4124-AFF0-96BAFDB282F9}"/>
              </a:ext>
            </a:extLst>
          </p:cNvPr>
          <p:cNvSpPr>
            <a:spLocks noGrp="1"/>
          </p:cNvSpPr>
          <p:nvPr>
            <p:ph type="ctrTitle"/>
          </p:nvPr>
        </p:nvSpPr>
        <p:spPr>
          <a:xfrm>
            <a:off x="1524000" y="1122363"/>
            <a:ext cx="9144000" cy="3063240"/>
          </a:xfrm>
        </p:spPr>
        <p:txBody>
          <a:bodyPr>
            <a:normAutofit/>
          </a:bodyPr>
          <a:lstStyle/>
          <a:p>
            <a:r>
              <a:rPr lang="lv-LV" sz="6600" dirty="0">
                <a:solidFill>
                  <a:srgbClr val="FFFFFF"/>
                </a:solidFill>
              </a:rPr>
              <a:t>Mūzika Viduslaikos</a:t>
            </a:r>
          </a:p>
        </p:txBody>
      </p:sp>
      <p:sp>
        <p:nvSpPr>
          <p:cNvPr id="3" name="Apakšvirsraksts 2">
            <a:extLst>
              <a:ext uri="{FF2B5EF4-FFF2-40B4-BE49-F238E27FC236}">
                <a16:creationId xmlns:a16="http://schemas.microsoft.com/office/drawing/2014/main" id="{856C9FDD-BDBD-4C72-BC16-27B6343262C8}"/>
              </a:ext>
            </a:extLst>
          </p:cNvPr>
          <p:cNvSpPr>
            <a:spLocks noGrp="1"/>
          </p:cNvSpPr>
          <p:nvPr>
            <p:ph type="subTitle" idx="1"/>
          </p:nvPr>
        </p:nvSpPr>
        <p:spPr>
          <a:xfrm>
            <a:off x="1527048" y="4599432"/>
            <a:ext cx="9144000" cy="1536192"/>
          </a:xfrm>
        </p:spPr>
        <p:txBody>
          <a:bodyPr>
            <a:normAutofit/>
          </a:bodyPr>
          <a:lstStyle/>
          <a:p>
            <a:r>
              <a:rPr lang="lv-LV" sz="2800" dirty="0">
                <a:solidFill>
                  <a:srgbClr val="FFFFFF"/>
                </a:solidFill>
              </a:rPr>
              <a:t>Nošu pieraksta veidošanās</a:t>
            </a:r>
          </a:p>
          <a:p>
            <a:r>
              <a:rPr lang="lv-LV" sz="2800" dirty="0" err="1">
                <a:solidFill>
                  <a:srgbClr val="FFFFFF"/>
                </a:solidFill>
              </a:rPr>
              <a:t>Gregoriskie</a:t>
            </a:r>
            <a:r>
              <a:rPr lang="lv-LV" sz="2800" dirty="0">
                <a:solidFill>
                  <a:srgbClr val="FFFFFF"/>
                </a:solidFill>
              </a:rPr>
              <a:t> dziedājumi</a:t>
            </a:r>
          </a:p>
          <a:p>
            <a:r>
              <a:rPr lang="lv-LV" sz="2800" dirty="0">
                <a:solidFill>
                  <a:srgbClr val="FFFFFF"/>
                </a:solidFill>
              </a:rPr>
              <a:t>Bruņinieku dziesmas</a:t>
            </a: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180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38357D-8B94-4DBC-86A1-7F13DE17AD13}"/>
              </a:ext>
            </a:extLst>
          </p:cNvPr>
          <p:cNvSpPr>
            <a:spLocks noGrp="1"/>
          </p:cNvSpPr>
          <p:nvPr>
            <p:ph type="title"/>
          </p:nvPr>
        </p:nvSpPr>
        <p:spPr/>
        <p:txBody>
          <a:bodyPr/>
          <a:lstStyle/>
          <a:p>
            <a:r>
              <a:rPr lang="lv-LV" dirty="0"/>
              <a:t>Hildegarde no </a:t>
            </a:r>
            <a:r>
              <a:rPr lang="lv-LV" dirty="0" err="1"/>
              <a:t>Bingenas</a:t>
            </a:r>
            <a:r>
              <a:rPr lang="lv-LV" dirty="0"/>
              <a:t> (1098 – 1179)</a:t>
            </a:r>
          </a:p>
        </p:txBody>
      </p:sp>
      <p:sp>
        <p:nvSpPr>
          <p:cNvPr id="3" name="Satura vietturis 2">
            <a:extLst>
              <a:ext uri="{FF2B5EF4-FFF2-40B4-BE49-F238E27FC236}">
                <a16:creationId xmlns:a16="http://schemas.microsoft.com/office/drawing/2014/main" id="{046812A3-D401-454D-B859-3B7983BAB9B3}"/>
              </a:ext>
            </a:extLst>
          </p:cNvPr>
          <p:cNvSpPr>
            <a:spLocks noGrp="1"/>
          </p:cNvSpPr>
          <p:nvPr>
            <p:ph idx="1"/>
          </p:nvPr>
        </p:nvSpPr>
        <p:spPr/>
        <p:txBody>
          <a:bodyPr>
            <a:normAutofit/>
          </a:bodyPr>
          <a:lstStyle/>
          <a:p>
            <a:pPr algn="just"/>
            <a:r>
              <a:rPr lang="lv-LV" sz="3200" dirty="0"/>
              <a:t>Vācu benediktiešu klostera abate, rakstniece, komponiste. Sacerējusi daudzus Baznīcas svētkiem piemērotus dziedājumus. Pirmā zināmā komponiste mūzikas vēsturē.</a:t>
            </a:r>
          </a:p>
          <a:p>
            <a:pPr algn="just"/>
            <a:r>
              <a:rPr lang="lv-LV" sz="3200" dirty="0"/>
              <a:t>Salīdzinājumā ar citu, mūsdienās nezināmu autoru melodijām, Hildegardes dziedājumi ir plašāki, tajos ir lielāki lēcieni – iespējams, tāpēc, ka viņa tos rakstīja sieviešu balsīm.</a:t>
            </a:r>
          </a:p>
          <a:p>
            <a:r>
              <a:rPr lang="lv-LV" sz="3200" dirty="0">
                <a:hlinkClick r:id="rId2"/>
              </a:rPr>
              <a:t>https://www.youtube.com/watch?v=Y_HkOSAW73E</a:t>
            </a:r>
            <a:r>
              <a:rPr lang="lv-LV" sz="3200" dirty="0"/>
              <a:t> </a:t>
            </a:r>
          </a:p>
        </p:txBody>
      </p:sp>
    </p:spTree>
    <p:extLst>
      <p:ext uri="{BB962C8B-B14F-4D97-AF65-F5344CB8AC3E}">
        <p14:creationId xmlns:p14="http://schemas.microsoft.com/office/powerpoint/2010/main" val="172150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984916-2BBC-4136-8EF3-BEDA7399452D}"/>
              </a:ext>
            </a:extLst>
          </p:cNvPr>
          <p:cNvSpPr>
            <a:spLocks noGrp="1"/>
          </p:cNvSpPr>
          <p:nvPr>
            <p:ph type="title"/>
          </p:nvPr>
        </p:nvSpPr>
        <p:spPr>
          <a:xfrm>
            <a:off x="399661" y="382557"/>
            <a:ext cx="5461518" cy="1014573"/>
          </a:xfrm>
        </p:spPr>
        <p:txBody>
          <a:bodyPr/>
          <a:lstStyle/>
          <a:p>
            <a:r>
              <a:rPr lang="lv-LV" dirty="0"/>
              <a:t>Daudzbalsības sākumi</a:t>
            </a:r>
          </a:p>
        </p:txBody>
      </p:sp>
      <p:sp>
        <p:nvSpPr>
          <p:cNvPr id="3" name="Satura vietturis 2">
            <a:extLst>
              <a:ext uri="{FF2B5EF4-FFF2-40B4-BE49-F238E27FC236}">
                <a16:creationId xmlns:a16="http://schemas.microsoft.com/office/drawing/2014/main" id="{5854E5D9-B136-4539-8FF3-622056BC131A}"/>
              </a:ext>
            </a:extLst>
          </p:cNvPr>
          <p:cNvSpPr>
            <a:spLocks noGrp="1"/>
          </p:cNvSpPr>
          <p:nvPr>
            <p:ph idx="1"/>
          </p:nvPr>
        </p:nvSpPr>
        <p:spPr>
          <a:xfrm>
            <a:off x="399661" y="1397131"/>
            <a:ext cx="11392677" cy="2866960"/>
          </a:xfrm>
        </p:spPr>
        <p:txBody>
          <a:bodyPr>
            <a:normAutofit/>
          </a:bodyPr>
          <a:lstStyle/>
          <a:p>
            <a:pPr algn="just"/>
            <a:r>
              <a:rPr lang="lv-LV" sz="3200" dirty="0"/>
              <a:t>Pirmie vairākbalsīgās mūzikas piemēri sāka parādīties jau agrīnajos viduslaikos. Tomēr tā īsti daudzbalsīgā dziedāšana kristīgās Baznīcas paspārnē sāka attīstīties 13. gadsimtā.</a:t>
            </a:r>
          </a:p>
          <a:p>
            <a:pPr algn="just"/>
            <a:r>
              <a:rPr lang="lv-LV" sz="3200" dirty="0"/>
              <a:t>Vairākbalsīgas mūzikas pierakstā vairs nepietika ar aptuvenu nošu ilguma fiksējumu, jo dziedātājiem vajadzēja skaidri zināt, kad katrai balsij jāiestājas un kurām skaņām jāskan vienlaikus.</a:t>
            </a:r>
          </a:p>
        </p:txBody>
      </p:sp>
      <p:pic>
        <p:nvPicPr>
          <p:cNvPr id="6" name="Attēls 5">
            <a:extLst>
              <a:ext uri="{FF2B5EF4-FFF2-40B4-BE49-F238E27FC236}">
                <a16:creationId xmlns:a16="http://schemas.microsoft.com/office/drawing/2014/main" id="{18746D1F-BDB4-4F19-A8FF-1D611DF1C08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21" r="8087"/>
          <a:stretch/>
        </p:blipFill>
        <p:spPr>
          <a:xfrm>
            <a:off x="5324698" y="4338735"/>
            <a:ext cx="6711791" cy="2397966"/>
          </a:xfrm>
          <a:prstGeom prst="rect">
            <a:avLst/>
          </a:prstGeom>
        </p:spPr>
      </p:pic>
      <p:sp>
        <p:nvSpPr>
          <p:cNvPr id="7" name="Satura vietturis 2">
            <a:extLst>
              <a:ext uri="{FF2B5EF4-FFF2-40B4-BE49-F238E27FC236}">
                <a16:creationId xmlns:a16="http://schemas.microsoft.com/office/drawing/2014/main" id="{0286B71B-F175-4FCF-A6C8-F267711D6765}"/>
              </a:ext>
            </a:extLst>
          </p:cNvPr>
          <p:cNvSpPr txBox="1">
            <a:spLocks/>
          </p:cNvSpPr>
          <p:nvPr/>
        </p:nvSpPr>
        <p:spPr>
          <a:xfrm>
            <a:off x="634482" y="4544008"/>
            <a:ext cx="4534678" cy="219269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lv-LV" sz="3000" dirty="0"/>
              <a:t>Nošu ilgumu piramīda 13. gs. izveidojās šāda:</a:t>
            </a:r>
          </a:p>
        </p:txBody>
      </p:sp>
    </p:spTree>
    <p:extLst>
      <p:ext uri="{BB962C8B-B14F-4D97-AF65-F5344CB8AC3E}">
        <p14:creationId xmlns:p14="http://schemas.microsoft.com/office/powerpoint/2010/main" val="386505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5BC32E-25D8-487F-A51C-357A72C89C28}"/>
              </a:ext>
            </a:extLst>
          </p:cNvPr>
          <p:cNvSpPr>
            <a:spLocks noGrp="1"/>
          </p:cNvSpPr>
          <p:nvPr>
            <p:ph type="title"/>
          </p:nvPr>
        </p:nvSpPr>
        <p:spPr>
          <a:xfrm>
            <a:off x="597159" y="393119"/>
            <a:ext cx="5368213" cy="829192"/>
          </a:xfrm>
        </p:spPr>
        <p:txBody>
          <a:bodyPr/>
          <a:lstStyle/>
          <a:p>
            <a:r>
              <a:rPr lang="lv-LV" dirty="0"/>
              <a:t>Mesa</a:t>
            </a:r>
          </a:p>
        </p:txBody>
      </p:sp>
      <p:sp>
        <p:nvSpPr>
          <p:cNvPr id="3" name="Satura vietturis 2">
            <a:extLst>
              <a:ext uri="{FF2B5EF4-FFF2-40B4-BE49-F238E27FC236}">
                <a16:creationId xmlns:a16="http://schemas.microsoft.com/office/drawing/2014/main" id="{2CD21B55-3EBB-465E-8299-E2D01CC02A63}"/>
              </a:ext>
            </a:extLst>
          </p:cNvPr>
          <p:cNvSpPr>
            <a:spLocks noGrp="1"/>
          </p:cNvSpPr>
          <p:nvPr>
            <p:ph idx="1"/>
          </p:nvPr>
        </p:nvSpPr>
        <p:spPr>
          <a:xfrm>
            <a:off x="597159" y="1222312"/>
            <a:ext cx="10954139" cy="5374432"/>
          </a:xfrm>
        </p:spPr>
        <p:txBody>
          <a:bodyPr>
            <a:normAutofit/>
          </a:bodyPr>
          <a:lstStyle/>
          <a:p>
            <a:pPr algn="just">
              <a:spcBef>
                <a:spcPts val="0"/>
              </a:spcBef>
            </a:pPr>
            <a:r>
              <a:rPr lang="lv-LV" sz="3200" dirty="0"/>
              <a:t>Katoļu baznīcas galveno dievkalpojuma veidu sauc par svēto </a:t>
            </a:r>
            <a:r>
              <a:rPr lang="lv-LV" sz="3200" b="1" dirty="0"/>
              <a:t>misi </a:t>
            </a:r>
            <a:r>
              <a:rPr lang="lv-LV" sz="3200" dirty="0"/>
              <a:t>jeb </a:t>
            </a:r>
            <a:r>
              <a:rPr lang="lv-LV" sz="3200" b="1" dirty="0"/>
              <a:t>mesu</a:t>
            </a:r>
            <a:r>
              <a:rPr lang="lv-LV" sz="3200" dirty="0"/>
              <a:t>. Tās gaitā noteiktā secībā mijas lūgšanas, priestera izpildītas rituāla darbības, svēto vārdu lasījumi, dažāda veida dziedājumi.</a:t>
            </a:r>
          </a:p>
          <a:p>
            <a:pPr algn="just">
              <a:spcBef>
                <a:spcPts val="0"/>
              </a:spcBef>
            </a:pPr>
            <a:r>
              <a:rPr lang="lv-LV" sz="3200" dirty="0"/>
              <a:t>Par mesu sauc arī skaņdarbu, kas veidots, ievērojot svētās mises rituālu, kur izmantotās tradicionālās frāzes veido mesas daļu nosaukumus, piemēram, </a:t>
            </a:r>
            <a:r>
              <a:rPr lang="lv-LV" sz="3200" i="1" dirty="0" err="1"/>
              <a:t>Kyrie</a:t>
            </a:r>
            <a:r>
              <a:rPr lang="lv-LV" sz="3200" i="1" dirty="0"/>
              <a:t> </a:t>
            </a:r>
            <a:r>
              <a:rPr lang="lv-LV" sz="3200" i="1" dirty="0" err="1"/>
              <a:t>eleison</a:t>
            </a:r>
            <a:r>
              <a:rPr lang="lv-LV" sz="3200" i="1" dirty="0"/>
              <a:t> </a:t>
            </a:r>
            <a:r>
              <a:rPr lang="lv-LV" sz="3200" dirty="0"/>
              <a:t>(Kungs, apžēlojies), </a:t>
            </a:r>
            <a:r>
              <a:rPr lang="lv-LV" sz="3200" i="1" dirty="0" err="1"/>
              <a:t>Gloria</a:t>
            </a:r>
            <a:r>
              <a:rPr lang="lv-LV" sz="3200" i="1" dirty="0"/>
              <a:t> </a:t>
            </a:r>
            <a:r>
              <a:rPr lang="lv-LV" sz="3200" i="1" dirty="0" err="1"/>
              <a:t>in</a:t>
            </a:r>
            <a:r>
              <a:rPr lang="lv-LV" sz="3200" i="1" dirty="0"/>
              <a:t> </a:t>
            </a:r>
            <a:r>
              <a:rPr lang="lv-LV" sz="3200" i="1" dirty="0" err="1"/>
              <a:t>excelsis</a:t>
            </a:r>
            <a:r>
              <a:rPr lang="lv-LV" sz="3200" i="1" dirty="0"/>
              <a:t> </a:t>
            </a:r>
            <a:r>
              <a:rPr lang="lv-LV" sz="3200" i="1" dirty="0" err="1"/>
              <a:t>Deo</a:t>
            </a:r>
            <a:r>
              <a:rPr lang="lv-LV" sz="3200" i="1" dirty="0"/>
              <a:t> </a:t>
            </a:r>
            <a:r>
              <a:rPr lang="lv-LV" sz="3200" dirty="0"/>
              <a:t>(Gods Dievam augstībā), </a:t>
            </a:r>
            <a:r>
              <a:rPr lang="lv-LV" sz="3200" i="1" dirty="0" err="1"/>
              <a:t>Agnus</a:t>
            </a:r>
            <a:r>
              <a:rPr lang="lv-LV" sz="3200" i="1" dirty="0"/>
              <a:t> </a:t>
            </a:r>
            <a:r>
              <a:rPr lang="lv-LV" sz="3200" i="1" dirty="0" err="1"/>
              <a:t>Dei</a:t>
            </a:r>
            <a:r>
              <a:rPr lang="lv-LV" sz="3200" dirty="0"/>
              <a:t> (Dieva jērs).</a:t>
            </a:r>
          </a:p>
          <a:p>
            <a:pPr algn="just">
              <a:spcBef>
                <a:spcPts val="0"/>
              </a:spcBef>
            </a:pPr>
            <a:r>
              <a:rPr lang="lv-LV" sz="3200" dirty="0"/>
              <a:t>Pirmā zināmā autora mesa ir Gijoma </a:t>
            </a:r>
            <a:r>
              <a:rPr lang="lv-LV" sz="3200" dirty="0" err="1"/>
              <a:t>de</a:t>
            </a:r>
            <a:r>
              <a:rPr lang="lv-LV" sz="3200" dirty="0"/>
              <a:t> </a:t>
            </a:r>
            <a:r>
              <a:rPr lang="lv-LV" sz="3200" dirty="0" err="1"/>
              <a:t>Mašo</a:t>
            </a:r>
            <a:r>
              <a:rPr lang="lv-LV" sz="3200" dirty="0"/>
              <a:t> </a:t>
            </a:r>
            <a:r>
              <a:rPr lang="lv-LV" sz="3200" i="1" dirty="0" err="1"/>
              <a:t>Messe</a:t>
            </a:r>
            <a:r>
              <a:rPr lang="lv-LV" sz="3200" i="1" dirty="0"/>
              <a:t> </a:t>
            </a:r>
            <a:r>
              <a:rPr lang="lv-LV" sz="3200" i="1" dirty="0" err="1"/>
              <a:t>de</a:t>
            </a:r>
            <a:r>
              <a:rPr lang="lv-LV" sz="3200" i="1" dirty="0"/>
              <a:t> </a:t>
            </a:r>
            <a:r>
              <a:rPr lang="lv-LV" sz="3200" i="1" dirty="0" err="1"/>
              <a:t>Notre</a:t>
            </a:r>
            <a:r>
              <a:rPr lang="lv-LV" sz="3200" i="1" dirty="0"/>
              <a:t> </a:t>
            </a:r>
            <a:r>
              <a:rPr lang="lv-LV" sz="3200" i="1" dirty="0" err="1"/>
              <a:t>Dame</a:t>
            </a:r>
            <a:r>
              <a:rPr lang="lv-LV" sz="3200" i="1" dirty="0"/>
              <a:t> </a:t>
            </a:r>
            <a:r>
              <a:rPr lang="lv-LV" sz="3200" dirty="0"/>
              <a:t>(Dievmātes mesa) 14. gs.</a:t>
            </a:r>
          </a:p>
          <a:p>
            <a:pPr algn="just">
              <a:spcBef>
                <a:spcPts val="0"/>
              </a:spcBef>
            </a:pPr>
            <a:r>
              <a:rPr lang="lv-LV" dirty="0">
                <a:hlinkClick r:id="rId2"/>
              </a:rPr>
              <a:t>https://www.youtube.com/watch?v=np8_KOu-Zhk&amp;list=OLAK5uy_kAM9D1qBvIR0bz3ylXNVWIRBCu_Fdvwm4</a:t>
            </a:r>
            <a:r>
              <a:rPr lang="lv-LV" dirty="0"/>
              <a:t> </a:t>
            </a:r>
          </a:p>
        </p:txBody>
      </p:sp>
    </p:spTree>
    <p:extLst>
      <p:ext uri="{BB962C8B-B14F-4D97-AF65-F5344CB8AC3E}">
        <p14:creationId xmlns:p14="http://schemas.microsoft.com/office/powerpoint/2010/main" val="402410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17F81502-878A-45A6-8A96-9481E177DD9A}"/>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3200" b="0" i="0" u="none" strike="noStrike" kern="1200" cap="none" spc="0" normalizeH="0" baseline="0" noProof="0" dirty="0">
                <a:ln>
                  <a:noFill/>
                </a:ln>
                <a:solidFill>
                  <a:prstClr val="black"/>
                </a:solidFill>
                <a:effectLst/>
                <a:uLnTx/>
                <a:uFillTx/>
                <a:latin typeface="Calibri" panose="020F0502020204030204"/>
                <a:ea typeface="+mn-ea"/>
                <a:cs typeface="+mn-cs"/>
              </a:rPr>
              <a:t>Viduslaiku sekvence «Dies </a:t>
            </a:r>
            <a:r>
              <a:rPr kumimoji="0" lang="lv-LV" sz="3200" b="0" i="0" u="none" strike="noStrike" kern="1200" cap="none" spc="0" normalizeH="0" baseline="0" noProof="0" dirty="0" err="1">
                <a:ln>
                  <a:noFill/>
                </a:ln>
                <a:solidFill>
                  <a:prstClr val="black"/>
                </a:solidFill>
                <a:effectLst/>
                <a:uLnTx/>
                <a:uFillTx/>
                <a:latin typeface="Calibri" panose="020F0502020204030204"/>
                <a:ea typeface="+mn-ea"/>
                <a:cs typeface="+mn-cs"/>
              </a:rPr>
              <a:t>irae</a:t>
            </a:r>
            <a:r>
              <a:rPr kumimoji="0" lang="lv-LV" sz="3200" b="0" i="0" u="none" strike="noStrike" kern="1200" cap="none" spc="0" normalizeH="0" baseline="0" noProof="0" dirty="0">
                <a:ln>
                  <a:noFill/>
                </a:ln>
                <a:solidFill>
                  <a:prstClr val="black"/>
                </a:solidFill>
                <a:effectLst/>
                <a:uLnTx/>
                <a:uFillTx/>
                <a:latin typeface="Calibri" panose="020F0502020204030204"/>
                <a:ea typeface="+mn-ea"/>
                <a:cs typeface="+mn-cs"/>
              </a:rPr>
              <a:t>, dies </a:t>
            </a:r>
            <a:r>
              <a:rPr kumimoji="0" lang="lv-LV" sz="3200" b="0" i="0" u="none" strike="noStrike" kern="1200" cap="none" spc="0" normalizeH="0" baseline="0" noProof="0" dirty="0" err="1">
                <a:ln>
                  <a:noFill/>
                </a:ln>
                <a:solidFill>
                  <a:prstClr val="black"/>
                </a:solidFill>
                <a:effectLst/>
                <a:uLnTx/>
                <a:uFillTx/>
                <a:latin typeface="Calibri" panose="020F0502020204030204"/>
                <a:ea typeface="+mn-ea"/>
                <a:cs typeface="+mn-cs"/>
              </a:rPr>
              <a:t>illa</a:t>
            </a:r>
            <a:r>
              <a:rPr kumimoji="0" lang="lv-LV" sz="3200" b="0" i="0" u="none" strike="noStrike" kern="1200" cap="none" spc="0" normalizeH="0" baseline="0" noProof="0" dirty="0">
                <a:ln>
                  <a:noFill/>
                </a:ln>
                <a:solidFill>
                  <a:prstClr val="black"/>
                </a:solidFill>
                <a:effectLst/>
                <a:uLnTx/>
                <a:uFillTx/>
                <a:latin typeface="Calibri" panose="020F0502020204030204"/>
                <a:ea typeface="+mn-ea"/>
                <a:cs typeface="+mn-cs"/>
              </a:rPr>
              <a:t>» («Dusmu diena»)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https://www.youtube.com/watch?v=-3-bVRYRnSM</a:t>
            </a:r>
            <a:r>
              <a:rPr kumimoji="0" lang="lv-LV"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lv-LV" dirty="0"/>
          </a:p>
        </p:txBody>
      </p:sp>
    </p:spTree>
    <p:extLst>
      <p:ext uri="{BB962C8B-B14F-4D97-AF65-F5344CB8AC3E}">
        <p14:creationId xmlns:p14="http://schemas.microsoft.com/office/powerpoint/2010/main" val="164112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F615E7-175C-4ED0-AAAF-0456A8A55E8C}"/>
              </a:ext>
            </a:extLst>
          </p:cNvPr>
          <p:cNvSpPr>
            <a:spLocks noGrp="1"/>
          </p:cNvSpPr>
          <p:nvPr>
            <p:ph type="title"/>
          </p:nvPr>
        </p:nvSpPr>
        <p:spPr>
          <a:xfrm>
            <a:off x="671804" y="365126"/>
            <a:ext cx="6074229" cy="1174426"/>
          </a:xfrm>
        </p:spPr>
        <p:txBody>
          <a:bodyPr/>
          <a:lstStyle/>
          <a:p>
            <a:r>
              <a:rPr lang="lv-LV" dirty="0"/>
              <a:t>Viduslaiku laicīgā mūzika</a:t>
            </a:r>
          </a:p>
        </p:txBody>
      </p:sp>
      <p:sp>
        <p:nvSpPr>
          <p:cNvPr id="3" name="Satura vietturis 2">
            <a:extLst>
              <a:ext uri="{FF2B5EF4-FFF2-40B4-BE49-F238E27FC236}">
                <a16:creationId xmlns:a16="http://schemas.microsoft.com/office/drawing/2014/main" id="{B952CC35-024D-4892-93F0-D73264E3D85B}"/>
              </a:ext>
            </a:extLst>
          </p:cNvPr>
          <p:cNvSpPr>
            <a:spLocks noGrp="1"/>
          </p:cNvSpPr>
          <p:nvPr>
            <p:ph idx="1"/>
          </p:nvPr>
        </p:nvSpPr>
        <p:spPr>
          <a:xfrm>
            <a:off x="606490" y="1539552"/>
            <a:ext cx="10888824" cy="4953322"/>
          </a:xfrm>
        </p:spPr>
        <p:txBody>
          <a:bodyPr>
            <a:normAutofit/>
          </a:bodyPr>
          <a:lstStyle/>
          <a:p>
            <a:pPr algn="just">
              <a:lnSpc>
                <a:spcPct val="100000"/>
              </a:lnSpc>
            </a:pPr>
            <a:r>
              <a:rPr lang="lv-LV" sz="3200" dirty="0"/>
              <a:t>Agrīnajos viduslaikos visās dzīves jomās noteicēja bija Baznīca. Tomēr nekad cilvēki nav iztikuši arī bez laicīgās muzicēšanas.</a:t>
            </a:r>
          </a:p>
          <a:p>
            <a:pPr algn="just">
              <a:lnSpc>
                <a:spcPct val="100000"/>
              </a:lnSpc>
            </a:pPr>
            <a:r>
              <a:rPr lang="lv-LV" sz="3200" dirty="0"/>
              <a:t>Dziesmas un dejas greznoja gan bruņinieku ikdienu un svētkus, gan palīdzēja zemniekiem tikt galā ar nebeidzamajiem lauku darbiem. Taču katrai kārtai bija sava, atšķirīga mūzika, sava pasaules izjūta, savi tērpi, ēdieni, runas veids.</a:t>
            </a:r>
          </a:p>
          <a:p>
            <a:pPr algn="just">
              <a:lnSpc>
                <a:spcPct val="100000"/>
              </a:lnSpc>
            </a:pPr>
            <a:r>
              <a:rPr lang="lv-LV" sz="3200" dirty="0"/>
              <a:t>12. – 13. gs. strauji attīstījās pilsētas, kurās veidojās rosīga sabiedriskā dzīve. Mūzika skanēja arī tirgus laukumos, uz ceļiem un citās cilvēku pulcēšanās vietās.</a:t>
            </a:r>
          </a:p>
        </p:txBody>
      </p:sp>
    </p:spTree>
    <p:extLst>
      <p:ext uri="{BB962C8B-B14F-4D97-AF65-F5344CB8AC3E}">
        <p14:creationId xmlns:p14="http://schemas.microsoft.com/office/powerpoint/2010/main" val="378705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descr="Attēls, kurā ir teksts, mūzika&#10;&#10;Apraksts ģenerēts automātiski">
            <a:extLst>
              <a:ext uri="{FF2B5EF4-FFF2-40B4-BE49-F238E27FC236}">
                <a16:creationId xmlns:a16="http://schemas.microsoft.com/office/drawing/2014/main" id="{CC318FB9-013A-4C8F-B328-85332CB3D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365" y="824785"/>
            <a:ext cx="7503990" cy="5992197"/>
          </a:xfrm>
          <a:prstGeom prst="rect">
            <a:avLst/>
          </a:prstGeom>
        </p:spPr>
      </p:pic>
      <p:sp>
        <p:nvSpPr>
          <p:cNvPr id="2" name="Virsraksts 1">
            <a:extLst>
              <a:ext uri="{FF2B5EF4-FFF2-40B4-BE49-F238E27FC236}">
                <a16:creationId xmlns:a16="http://schemas.microsoft.com/office/drawing/2014/main" id="{3847C735-0950-48AD-A409-3755CE602908}"/>
              </a:ext>
            </a:extLst>
          </p:cNvPr>
          <p:cNvSpPr>
            <a:spLocks noGrp="1"/>
          </p:cNvSpPr>
          <p:nvPr>
            <p:ph type="title"/>
          </p:nvPr>
        </p:nvSpPr>
        <p:spPr>
          <a:xfrm>
            <a:off x="315686" y="550765"/>
            <a:ext cx="5394649" cy="810531"/>
          </a:xfrm>
        </p:spPr>
        <p:txBody>
          <a:bodyPr/>
          <a:lstStyle/>
          <a:p>
            <a:r>
              <a:rPr lang="lv-LV" dirty="0"/>
              <a:t>Mūzikas instrumenti</a:t>
            </a:r>
          </a:p>
        </p:txBody>
      </p:sp>
      <p:sp>
        <p:nvSpPr>
          <p:cNvPr id="3" name="Satura vietturis 2">
            <a:extLst>
              <a:ext uri="{FF2B5EF4-FFF2-40B4-BE49-F238E27FC236}">
                <a16:creationId xmlns:a16="http://schemas.microsoft.com/office/drawing/2014/main" id="{642976F6-C3B9-4C11-9496-4B9B37F2CCD4}"/>
              </a:ext>
            </a:extLst>
          </p:cNvPr>
          <p:cNvSpPr>
            <a:spLocks noGrp="1"/>
          </p:cNvSpPr>
          <p:nvPr>
            <p:ph idx="1"/>
          </p:nvPr>
        </p:nvSpPr>
        <p:spPr>
          <a:xfrm>
            <a:off x="399661" y="1635316"/>
            <a:ext cx="4288349" cy="4784144"/>
          </a:xfrm>
        </p:spPr>
        <p:txBody>
          <a:bodyPr>
            <a:normAutofit/>
          </a:bodyPr>
          <a:lstStyle/>
          <a:p>
            <a:pPr algn="just">
              <a:lnSpc>
                <a:spcPct val="100000"/>
              </a:lnSpc>
            </a:pPr>
            <a:r>
              <a:rPr lang="lv-LV" sz="3200" dirty="0"/>
              <a:t>Šajā laikā patstāvīgas instrumentālas mūzikas īsti vēl nebija, taču deju un dziesmu pavadījumu spēlēšanai dažādus skaņu rīkus izmantoja visai plaši.</a:t>
            </a:r>
          </a:p>
          <a:p>
            <a:pPr algn="just">
              <a:lnSpc>
                <a:spcPct val="100000"/>
              </a:lnSpc>
            </a:pPr>
            <a:r>
              <a:rPr lang="lv-LV" dirty="0">
                <a:hlinkClick r:id="rId3"/>
              </a:rPr>
              <a:t>https://www.youtube.com/watch?v=-Ns14mCcFig</a:t>
            </a:r>
            <a:r>
              <a:rPr lang="lv-LV" sz="3200" dirty="0"/>
              <a:t> </a:t>
            </a:r>
            <a:endParaRPr lang="lv-LV" dirty="0"/>
          </a:p>
        </p:txBody>
      </p:sp>
    </p:spTree>
    <p:extLst>
      <p:ext uri="{BB962C8B-B14F-4D97-AF65-F5344CB8AC3E}">
        <p14:creationId xmlns:p14="http://schemas.microsoft.com/office/powerpoint/2010/main" val="73818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BEA2B663-E4F4-4FF0-855E-27894579B876}"/>
              </a:ext>
            </a:extLst>
          </p:cNvPr>
          <p:cNvSpPr>
            <a:spLocks noGrp="1"/>
          </p:cNvSpPr>
          <p:nvPr>
            <p:ph idx="1"/>
          </p:nvPr>
        </p:nvSpPr>
        <p:spPr>
          <a:xfrm>
            <a:off x="597159" y="699796"/>
            <a:ext cx="10756641" cy="5878285"/>
          </a:xfrm>
        </p:spPr>
        <p:txBody>
          <a:bodyPr>
            <a:normAutofit/>
          </a:bodyPr>
          <a:lstStyle/>
          <a:p>
            <a:pPr algn="just"/>
            <a:r>
              <a:rPr lang="lv-LV" sz="3200" dirty="0"/>
              <a:t>Pilsētu tirgus laukumos un ielās mūziku izpildīja dažādi spēlētāji un dziesminieki, bet klausītāji bija amatnieki, tirgoņi un vienkāršie ļaudis – strādnieki, studenti, mācekļi. Šī mūzika bija tautā iecienīta un domāta izklaidei. Tā bija tā laika populārā mūzika. </a:t>
            </a:r>
          </a:p>
          <a:p>
            <a:pPr algn="just"/>
            <a:r>
              <a:rPr lang="lv-LV" sz="3200" dirty="0"/>
              <a:t>POPULĀRS:</a:t>
            </a:r>
          </a:p>
          <a:p>
            <a:pPr marL="0" indent="0" algn="just">
              <a:buNone/>
            </a:pPr>
            <a:r>
              <a:rPr lang="lv-LV" sz="3200" dirty="0"/>
              <a:t>	 	1) Tāds, kas ir daudziem zināms, izraisa interesi, saista uzmanību;</a:t>
            </a:r>
          </a:p>
          <a:p>
            <a:pPr marL="0" indent="0" algn="just">
              <a:buNone/>
            </a:pPr>
            <a:r>
              <a:rPr lang="lv-LV" sz="3200" dirty="0"/>
              <a:t>		2) Populārā mūzika no itāļu valodas vārda </a:t>
            </a:r>
            <a:r>
              <a:rPr lang="lv-LV" sz="3200" i="1" dirty="0" err="1"/>
              <a:t>popolo</a:t>
            </a:r>
            <a:r>
              <a:rPr lang="lv-LV" sz="3200" dirty="0"/>
              <a:t> nozīmē, ka šī mūzika ir tautā iecienīta;</a:t>
            </a:r>
          </a:p>
          <a:p>
            <a:pPr marL="0" indent="0" algn="just">
              <a:buNone/>
            </a:pPr>
            <a:r>
              <a:rPr lang="lv-LV" sz="3200" dirty="0"/>
              <a:t>		3) Viegli saprotams, uztverams (piemēram, par tekstu un mūziku).</a:t>
            </a:r>
            <a:endParaRPr lang="lv-LV" sz="2200" dirty="0"/>
          </a:p>
        </p:txBody>
      </p:sp>
    </p:spTree>
    <p:extLst>
      <p:ext uri="{BB962C8B-B14F-4D97-AF65-F5344CB8AC3E}">
        <p14:creationId xmlns:p14="http://schemas.microsoft.com/office/powerpoint/2010/main" val="321257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8DD983BB-3557-40DC-8E13-72ADE65EBE99}"/>
              </a:ext>
            </a:extLst>
          </p:cNvPr>
          <p:cNvSpPr>
            <a:spLocks noGrp="1"/>
          </p:cNvSpPr>
          <p:nvPr>
            <p:ph idx="1"/>
          </p:nvPr>
        </p:nvSpPr>
        <p:spPr>
          <a:xfrm>
            <a:off x="653143" y="662472"/>
            <a:ext cx="10700657" cy="5822303"/>
          </a:xfrm>
        </p:spPr>
        <p:txBody>
          <a:bodyPr>
            <a:normAutofit/>
          </a:bodyPr>
          <a:lstStyle/>
          <a:p>
            <a:pPr>
              <a:lnSpc>
                <a:spcPct val="100000"/>
              </a:lnSpc>
            </a:pPr>
            <a:r>
              <a:rPr lang="lv-LV" sz="3200" dirty="0"/>
              <a:t>Uzdevums grupās:</a:t>
            </a:r>
          </a:p>
          <a:p>
            <a:pPr>
              <a:lnSpc>
                <a:spcPct val="100000"/>
              </a:lnSpc>
              <a:buFontTx/>
              <a:buChar char="-"/>
            </a:pPr>
            <a:r>
              <a:rPr lang="lv-LV" sz="3200" dirty="0"/>
              <a:t>Izveidot savu (mūsdienu) populārās mūzikas top 5 (grupa/izpildītājs un vismaz 1 dziesmas nosaukums)!</a:t>
            </a:r>
          </a:p>
          <a:p>
            <a:pPr>
              <a:buFontTx/>
              <a:buChar char="-"/>
            </a:pPr>
            <a:endParaRPr lang="lv-LV" sz="3200" dirty="0"/>
          </a:p>
          <a:p>
            <a:r>
              <a:rPr lang="lv-LV" sz="3200" dirty="0"/>
              <a:t>Noklausīties viduslaiku «populārās» mūzikas piemērus:</a:t>
            </a:r>
          </a:p>
          <a:p>
            <a:endParaRPr lang="lv-LV" sz="3200" dirty="0"/>
          </a:p>
          <a:p>
            <a:pPr>
              <a:buFontTx/>
              <a:buChar char="-"/>
            </a:pPr>
            <a:r>
              <a:rPr lang="lv-LV" sz="3200" dirty="0"/>
              <a:t>Franču viduslaiku deju dziesma </a:t>
            </a:r>
            <a:r>
              <a:rPr lang="lv-LV" sz="3200" i="1" dirty="0" err="1"/>
              <a:t>Tourdion</a:t>
            </a:r>
            <a:endParaRPr lang="lv-LV" sz="3200" dirty="0"/>
          </a:p>
          <a:p>
            <a:pPr marL="0" indent="0">
              <a:buNone/>
            </a:pPr>
            <a:r>
              <a:rPr lang="lv-LV" dirty="0">
                <a:hlinkClick r:id="rId2"/>
              </a:rPr>
              <a:t>https://www.youtube.com/watch?v=hH73ff08CH0</a:t>
            </a:r>
            <a:r>
              <a:rPr lang="lv-LV" dirty="0"/>
              <a:t> </a:t>
            </a:r>
          </a:p>
          <a:p>
            <a:pPr>
              <a:buFontTx/>
              <a:buChar char="-"/>
            </a:pPr>
            <a:r>
              <a:rPr lang="lv-LV" sz="3200" dirty="0"/>
              <a:t>Deju mūzika</a:t>
            </a:r>
          </a:p>
          <a:p>
            <a:pPr marL="0" indent="0">
              <a:buNone/>
            </a:pPr>
            <a:r>
              <a:rPr lang="lv-LV" dirty="0">
                <a:hlinkClick r:id="rId3"/>
              </a:rPr>
              <a:t>https://www.youtube.com/watch?v=6pEdfwqPFns</a:t>
            </a:r>
            <a:r>
              <a:rPr lang="lv-LV" dirty="0"/>
              <a:t> </a:t>
            </a:r>
          </a:p>
        </p:txBody>
      </p:sp>
    </p:spTree>
    <p:extLst>
      <p:ext uri="{BB962C8B-B14F-4D97-AF65-F5344CB8AC3E}">
        <p14:creationId xmlns:p14="http://schemas.microsoft.com/office/powerpoint/2010/main" val="176199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ttēls 8" descr="Attēls, kurā ir teksts&#10;&#10;Apraksts ģenerēts automātiski">
            <a:extLst>
              <a:ext uri="{FF2B5EF4-FFF2-40B4-BE49-F238E27FC236}">
                <a16:creationId xmlns:a16="http://schemas.microsoft.com/office/drawing/2014/main" id="{E52769D1-BDEC-40ED-86BE-31158D0D7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 y="2071397"/>
            <a:ext cx="12159246" cy="4077477"/>
          </a:xfrm>
          <a:prstGeom prst="rect">
            <a:avLst/>
          </a:prstGeom>
        </p:spPr>
      </p:pic>
      <p:sp>
        <p:nvSpPr>
          <p:cNvPr id="10" name="Satura vietturis 2">
            <a:extLst>
              <a:ext uri="{FF2B5EF4-FFF2-40B4-BE49-F238E27FC236}">
                <a16:creationId xmlns:a16="http://schemas.microsoft.com/office/drawing/2014/main" id="{572BC03C-1A27-43A0-964C-551A1571D798}"/>
              </a:ext>
            </a:extLst>
          </p:cNvPr>
          <p:cNvSpPr>
            <a:spLocks noGrp="1"/>
          </p:cNvSpPr>
          <p:nvPr>
            <p:ph idx="1"/>
          </p:nvPr>
        </p:nvSpPr>
        <p:spPr>
          <a:xfrm>
            <a:off x="233265" y="1045029"/>
            <a:ext cx="11120535" cy="1026368"/>
          </a:xfrm>
        </p:spPr>
        <p:txBody>
          <a:bodyPr>
            <a:normAutofit/>
          </a:bodyPr>
          <a:lstStyle/>
          <a:p>
            <a:pPr>
              <a:lnSpc>
                <a:spcPct val="100000"/>
              </a:lnSpc>
            </a:pPr>
            <a:r>
              <a:rPr lang="lv-LV" sz="3200" dirty="0"/>
              <a:t>Lieli notikumi bija pilsētu karnevāli.</a:t>
            </a:r>
          </a:p>
        </p:txBody>
      </p:sp>
    </p:spTree>
    <p:extLst>
      <p:ext uri="{BB962C8B-B14F-4D97-AF65-F5344CB8AC3E}">
        <p14:creationId xmlns:p14="http://schemas.microsoft.com/office/powerpoint/2010/main" val="207300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E992D0-01DB-4C4F-8D4B-EE27EAED458F}"/>
              </a:ext>
            </a:extLst>
          </p:cNvPr>
          <p:cNvSpPr>
            <a:spLocks noGrp="1"/>
          </p:cNvSpPr>
          <p:nvPr>
            <p:ph type="title"/>
          </p:nvPr>
        </p:nvSpPr>
        <p:spPr>
          <a:xfrm>
            <a:off x="578499" y="365126"/>
            <a:ext cx="10775302" cy="997144"/>
          </a:xfrm>
        </p:spPr>
        <p:txBody>
          <a:bodyPr/>
          <a:lstStyle/>
          <a:p>
            <a:r>
              <a:rPr lang="lv-LV" dirty="0"/>
              <a:t>Bruņinieku mūzika</a:t>
            </a:r>
          </a:p>
        </p:txBody>
      </p:sp>
      <p:sp>
        <p:nvSpPr>
          <p:cNvPr id="3" name="Satura vietturis 2">
            <a:extLst>
              <a:ext uri="{FF2B5EF4-FFF2-40B4-BE49-F238E27FC236}">
                <a16:creationId xmlns:a16="http://schemas.microsoft.com/office/drawing/2014/main" id="{9D7F1BBF-8670-4B3F-A37D-9289C3D33C91}"/>
              </a:ext>
            </a:extLst>
          </p:cNvPr>
          <p:cNvSpPr>
            <a:spLocks noGrp="1"/>
          </p:cNvSpPr>
          <p:nvPr>
            <p:ph idx="1"/>
          </p:nvPr>
        </p:nvSpPr>
        <p:spPr>
          <a:xfrm>
            <a:off x="578498" y="1455576"/>
            <a:ext cx="11019453" cy="4917232"/>
          </a:xfrm>
        </p:spPr>
        <p:txBody>
          <a:bodyPr>
            <a:normAutofit/>
          </a:bodyPr>
          <a:lstStyle/>
          <a:p>
            <a:pPr algn="just">
              <a:lnSpc>
                <a:spcPct val="100000"/>
              </a:lnSpc>
            </a:pPr>
            <a:r>
              <a:rPr lang="lv-LV" sz="3200" dirty="0"/>
              <a:t>Bruņniecība bija viena no viduslaiku sabiedrības ietekmīgākajām kārtām. To veidoja zemes īpašnieki.</a:t>
            </a:r>
          </a:p>
          <a:p>
            <a:pPr algn="just">
              <a:lnSpc>
                <a:spcPct val="100000"/>
              </a:lnSpc>
            </a:pPr>
            <a:r>
              <a:rPr lang="lv-LV" sz="3200" dirty="0"/>
              <a:t>Īstu bruņinieku gods bija cīnīties par taisnu lietu: aizstāvēt tos, kam tiek darīts pāri, cīnīties pret apmelojumiem, nodevību.</a:t>
            </a:r>
          </a:p>
          <a:p>
            <a:pPr algn="just">
              <a:lnSpc>
                <a:spcPct val="100000"/>
              </a:lnSpc>
            </a:pPr>
            <a:r>
              <a:rPr lang="lv-LV" sz="3200" dirty="0"/>
              <a:t>Viduslaikos koši uzplauka bruņinieku māksla. </a:t>
            </a:r>
          </a:p>
          <a:p>
            <a:pPr algn="just">
              <a:lnSpc>
                <a:spcPct val="100000"/>
              </a:lnSpc>
            </a:pPr>
            <a:r>
              <a:rPr lang="lv-LV" sz="3200" b="1" dirty="0"/>
              <a:t>Trubadūri</a:t>
            </a:r>
            <a:r>
              <a:rPr lang="lv-LV" sz="3200" dirty="0"/>
              <a:t> – viduslaiku dzejnieki un dziesminieki Francijas dienvidos. Viņiem līdzīgus dziedoņus Francijas ziemeļos sauca par </a:t>
            </a:r>
            <a:r>
              <a:rPr lang="lv-LV" sz="3200" dirty="0" err="1"/>
              <a:t>truvēriem</a:t>
            </a:r>
            <a:r>
              <a:rPr lang="lv-LV" sz="3200" dirty="0"/>
              <a:t>, bet vācu zemēs – par </a:t>
            </a:r>
            <a:r>
              <a:rPr lang="lv-LV" sz="3200" dirty="0" err="1"/>
              <a:t>minnezingeriem</a:t>
            </a:r>
            <a:r>
              <a:rPr lang="lv-LV" sz="3200" dirty="0"/>
              <a:t> un meistardziedoņiem.</a:t>
            </a:r>
          </a:p>
        </p:txBody>
      </p:sp>
    </p:spTree>
    <p:extLst>
      <p:ext uri="{BB962C8B-B14F-4D97-AF65-F5344CB8AC3E}">
        <p14:creationId xmlns:p14="http://schemas.microsoft.com/office/powerpoint/2010/main" val="237100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A4E87CDA-FC65-4F4B-9F1D-300F6397EA3D}"/>
              </a:ext>
            </a:extLst>
          </p:cNvPr>
          <p:cNvSpPr>
            <a:spLocks noGrp="1"/>
          </p:cNvSpPr>
          <p:nvPr>
            <p:ph idx="1"/>
          </p:nvPr>
        </p:nvSpPr>
        <p:spPr>
          <a:xfrm>
            <a:off x="838200" y="1296955"/>
            <a:ext cx="10515600" cy="4880008"/>
          </a:xfrm>
        </p:spPr>
        <p:txBody>
          <a:bodyPr>
            <a:normAutofit/>
          </a:bodyPr>
          <a:lstStyle/>
          <a:p>
            <a:pPr algn="just">
              <a:lnSpc>
                <a:spcPct val="100000"/>
              </a:lnSpc>
            </a:pPr>
            <a:r>
              <a:rPr lang="lv-LV" sz="3200" b="1" dirty="0"/>
              <a:t>Sasniedzamais rezultāts</a:t>
            </a:r>
            <a:r>
              <a:rPr lang="lv-LV" sz="3200" dirty="0"/>
              <a:t>: Prast noteikt, salīdzināt un raksturot viduslaiku garīgo un laicīgo mūziku.</a:t>
            </a:r>
          </a:p>
          <a:p>
            <a:pPr algn="just">
              <a:lnSpc>
                <a:spcPct val="100000"/>
              </a:lnSpc>
            </a:pPr>
            <a:endParaRPr lang="lv-LV" sz="3200" dirty="0"/>
          </a:p>
          <a:p>
            <a:pPr algn="just">
              <a:lnSpc>
                <a:spcPct val="100000"/>
              </a:lnSpc>
            </a:pPr>
            <a:r>
              <a:rPr lang="lv-LV" sz="3200" b="1" dirty="0"/>
              <a:t>Apgūstamie jēdzieni</a:t>
            </a:r>
            <a:r>
              <a:rPr lang="lv-LV" sz="3200" dirty="0"/>
              <a:t>: garīgie (</a:t>
            </a:r>
            <a:r>
              <a:rPr lang="lv-LV" sz="3200" dirty="0" err="1"/>
              <a:t>gregoriskie</a:t>
            </a:r>
            <a:r>
              <a:rPr lang="lv-LV" sz="3200" dirty="0"/>
              <a:t>) un laicīgie (bruņinieku) dziedājumi, trubadūri, mūzikas instrumenti: lauta, rata lira, </a:t>
            </a:r>
            <a:r>
              <a:rPr lang="lv-LV" sz="3200" dirty="0" err="1"/>
              <a:t>fidele</a:t>
            </a:r>
            <a:r>
              <a:rPr lang="lv-LV" sz="3200" dirty="0"/>
              <a:t>, blokflauta, viduslaiku mūzika mūsdienās – grupas, festivāli.</a:t>
            </a:r>
          </a:p>
        </p:txBody>
      </p:sp>
    </p:spTree>
    <p:extLst>
      <p:ext uri="{BB962C8B-B14F-4D97-AF65-F5344CB8AC3E}">
        <p14:creationId xmlns:p14="http://schemas.microsoft.com/office/powerpoint/2010/main" val="192987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6DEB520D-7D56-4EAC-83CF-1C525ED4F9D8}"/>
              </a:ext>
            </a:extLst>
          </p:cNvPr>
          <p:cNvSpPr>
            <a:spLocks noGrp="1"/>
          </p:cNvSpPr>
          <p:nvPr>
            <p:ph idx="1"/>
          </p:nvPr>
        </p:nvSpPr>
        <p:spPr>
          <a:xfrm>
            <a:off x="559837" y="849086"/>
            <a:ext cx="10907485" cy="5551714"/>
          </a:xfrm>
        </p:spPr>
        <p:txBody>
          <a:bodyPr>
            <a:normAutofit lnSpcReduction="10000"/>
          </a:bodyPr>
          <a:lstStyle/>
          <a:p>
            <a:pPr algn="just">
              <a:lnSpc>
                <a:spcPct val="100000"/>
              </a:lnSpc>
              <a:spcBef>
                <a:spcPts val="600"/>
              </a:spcBef>
            </a:pPr>
            <a:r>
              <a:rPr lang="lv-LV" sz="3200" dirty="0"/>
              <a:t>Kopumā saglabājušās apmēram 300 trubadūru melodijas un aptuveni 2000 </a:t>
            </a:r>
            <a:r>
              <a:rPr lang="lv-LV" sz="3200" dirty="0" err="1"/>
              <a:t>truvēru</a:t>
            </a:r>
            <a:r>
              <a:rPr lang="lv-LV" sz="3200" dirty="0"/>
              <a:t> dziesmas. Pēc satura un žanra tās ir dažādas. Vienu atzaru veido vēsturiskās dziesmas, citu – dziesmas, kas veltītas sirdsdāmu apjūsmošanai un mīlestības apdziedāšanai, bet vēl citu – </a:t>
            </a:r>
            <a:r>
              <a:rPr lang="lv-LV" sz="3200" dirty="0" err="1"/>
              <a:t>dejudziesmas</a:t>
            </a:r>
            <a:r>
              <a:rPr lang="lv-LV" sz="3200" dirty="0"/>
              <a:t>, par ko liecina dzīvespriecīgais raksturs un ritmiskā noteiktība.</a:t>
            </a:r>
          </a:p>
          <a:p>
            <a:pPr algn="just">
              <a:lnSpc>
                <a:spcPct val="100000"/>
              </a:lnSpc>
              <a:spcBef>
                <a:spcPts val="600"/>
              </a:spcBef>
            </a:pPr>
            <a:r>
              <a:rPr lang="lv-LV" sz="3200" dirty="0"/>
              <a:t>Iecienīts žanrs viduslaiku mūzikā bijušas dziesmuspēles – mazas ludziņas ar dziedāšanu, spēlēšanu un dejošanu.</a:t>
            </a:r>
          </a:p>
          <a:p>
            <a:pPr algn="just">
              <a:lnSpc>
                <a:spcPct val="100000"/>
              </a:lnSpc>
              <a:spcBef>
                <a:spcPts val="600"/>
              </a:spcBef>
            </a:pPr>
            <a:endParaRPr lang="lv-LV" sz="3200" dirty="0"/>
          </a:p>
          <a:p>
            <a:pPr algn="just">
              <a:lnSpc>
                <a:spcPct val="100000"/>
              </a:lnSpc>
              <a:spcBef>
                <a:spcPts val="600"/>
              </a:spcBef>
            </a:pPr>
            <a:r>
              <a:rPr lang="lv-LV" sz="3200" dirty="0"/>
              <a:t>U. Ozols, I. Zandere: «Vientuļais bruņinieks»</a:t>
            </a:r>
          </a:p>
          <a:p>
            <a:pPr marL="0" indent="0" algn="just">
              <a:lnSpc>
                <a:spcPct val="100000"/>
              </a:lnSpc>
              <a:spcBef>
                <a:spcPts val="600"/>
              </a:spcBef>
              <a:buNone/>
            </a:pPr>
            <a:r>
              <a:rPr lang="lv-LV" dirty="0">
                <a:hlinkClick r:id="rId2"/>
              </a:rPr>
              <a:t>https://www.youtube.com/watch?v=VQhyzC1SJ1g</a:t>
            </a:r>
            <a:r>
              <a:rPr lang="lv-LV" dirty="0"/>
              <a:t> </a:t>
            </a:r>
          </a:p>
        </p:txBody>
      </p:sp>
    </p:spTree>
    <p:extLst>
      <p:ext uri="{BB962C8B-B14F-4D97-AF65-F5344CB8AC3E}">
        <p14:creationId xmlns:p14="http://schemas.microsoft.com/office/powerpoint/2010/main" val="134202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A4A3AC-A0A0-4909-B61A-8EB9466AA0F7}"/>
              </a:ext>
            </a:extLst>
          </p:cNvPr>
          <p:cNvSpPr>
            <a:spLocks noGrp="1"/>
          </p:cNvSpPr>
          <p:nvPr>
            <p:ph type="title"/>
          </p:nvPr>
        </p:nvSpPr>
        <p:spPr>
          <a:xfrm>
            <a:off x="838200" y="503852"/>
            <a:ext cx="10515600" cy="970385"/>
          </a:xfrm>
        </p:spPr>
        <p:txBody>
          <a:bodyPr/>
          <a:lstStyle/>
          <a:p>
            <a:r>
              <a:rPr lang="lv-LV" dirty="0"/>
              <a:t>Viduslaiku festivāli mūsdienās Latvijā</a:t>
            </a:r>
          </a:p>
        </p:txBody>
      </p:sp>
      <p:sp>
        <p:nvSpPr>
          <p:cNvPr id="3" name="Satura vietturis 2">
            <a:extLst>
              <a:ext uri="{FF2B5EF4-FFF2-40B4-BE49-F238E27FC236}">
                <a16:creationId xmlns:a16="http://schemas.microsoft.com/office/drawing/2014/main" id="{42C7E509-A470-456F-9776-AD56B7CE97F8}"/>
              </a:ext>
            </a:extLst>
          </p:cNvPr>
          <p:cNvSpPr>
            <a:spLocks noGrp="1"/>
          </p:cNvSpPr>
          <p:nvPr>
            <p:ph idx="1"/>
          </p:nvPr>
        </p:nvSpPr>
        <p:spPr>
          <a:xfrm>
            <a:off x="838200" y="1679510"/>
            <a:ext cx="10515600" cy="4674637"/>
          </a:xfrm>
        </p:spPr>
        <p:txBody>
          <a:bodyPr>
            <a:normAutofit/>
          </a:bodyPr>
          <a:lstStyle/>
          <a:p>
            <a:r>
              <a:rPr lang="lv-LV" sz="3200" dirty="0"/>
              <a:t>Bruņinieku turnīrs Livonijas ordeņa pilī Ventspilī</a:t>
            </a:r>
          </a:p>
          <a:p>
            <a:pPr marL="0" indent="0">
              <a:buNone/>
            </a:pPr>
            <a:r>
              <a:rPr lang="lv-LV" sz="3200" dirty="0">
                <a:hlinkClick r:id="rId2"/>
              </a:rPr>
              <a:t>https://www.youtube.com/watch?v=Zv7h5yVF0ms</a:t>
            </a:r>
            <a:r>
              <a:rPr lang="lv-LV" sz="3200" dirty="0"/>
              <a:t> (no 2:15)</a:t>
            </a:r>
          </a:p>
          <a:p>
            <a:r>
              <a:rPr lang="lv-LV" sz="3200" dirty="0"/>
              <a:t>Bauskas pils</a:t>
            </a:r>
          </a:p>
          <a:p>
            <a:pPr marL="0" indent="0">
              <a:buNone/>
            </a:pPr>
            <a:r>
              <a:rPr lang="lv-LV" sz="3200" dirty="0">
                <a:hlinkClick r:id="rId3"/>
              </a:rPr>
              <a:t>https://www.youtube.com/watch?v=UwlZZOiCXTY</a:t>
            </a:r>
            <a:r>
              <a:rPr lang="lv-LV" sz="3200" dirty="0"/>
              <a:t> (no 0:26)</a:t>
            </a:r>
          </a:p>
          <a:p>
            <a:r>
              <a:rPr lang="lv-LV" sz="3200" dirty="0" err="1"/>
              <a:t>Cēsu</a:t>
            </a:r>
            <a:r>
              <a:rPr lang="lv-LV" sz="3200" dirty="0"/>
              <a:t> pils Viduslaiku dienas</a:t>
            </a:r>
          </a:p>
          <a:p>
            <a:pPr marL="0" indent="0">
              <a:buNone/>
            </a:pPr>
            <a:r>
              <a:rPr lang="lv-LV" sz="3200" dirty="0">
                <a:hlinkClick r:id="rId4"/>
              </a:rPr>
              <a:t>https://www.youtube.com/watch?v=6hBMhxGSlEQ</a:t>
            </a:r>
            <a:r>
              <a:rPr lang="lv-LV" sz="3200" dirty="0"/>
              <a:t> </a:t>
            </a:r>
          </a:p>
          <a:p>
            <a:r>
              <a:rPr lang="lv-LV" sz="3200" dirty="0"/>
              <a:t>Viduslaiku svētki Jaunpils pilī</a:t>
            </a:r>
          </a:p>
          <a:p>
            <a:pPr marL="0" indent="0">
              <a:buNone/>
            </a:pPr>
            <a:r>
              <a:rPr lang="lv-LV" sz="3200" dirty="0">
                <a:hlinkClick r:id="rId5"/>
              </a:rPr>
              <a:t>https://www.youtube.com/watch?v=T5FWm2koIYQ</a:t>
            </a:r>
            <a:r>
              <a:rPr lang="lv-LV" sz="3200" dirty="0"/>
              <a:t> </a:t>
            </a:r>
          </a:p>
        </p:txBody>
      </p:sp>
    </p:spTree>
    <p:extLst>
      <p:ext uri="{BB962C8B-B14F-4D97-AF65-F5344CB8AC3E}">
        <p14:creationId xmlns:p14="http://schemas.microsoft.com/office/powerpoint/2010/main" val="423691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364CA0-BB82-4F86-885C-240642E9B5B3}"/>
              </a:ext>
            </a:extLst>
          </p:cNvPr>
          <p:cNvSpPr>
            <a:spLocks noGrp="1"/>
          </p:cNvSpPr>
          <p:nvPr>
            <p:ph type="title"/>
          </p:nvPr>
        </p:nvSpPr>
        <p:spPr>
          <a:xfrm>
            <a:off x="643812" y="365126"/>
            <a:ext cx="10709988" cy="1137104"/>
          </a:xfrm>
        </p:spPr>
        <p:txBody>
          <a:bodyPr/>
          <a:lstStyle/>
          <a:p>
            <a:r>
              <a:rPr lang="lv-LV" dirty="0"/>
              <a:t>Viduslaiki</a:t>
            </a:r>
          </a:p>
        </p:txBody>
      </p:sp>
      <p:sp>
        <p:nvSpPr>
          <p:cNvPr id="3" name="Satura vietturis 2">
            <a:extLst>
              <a:ext uri="{FF2B5EF4-FFF2-40B4-BE49-F238E27FC236}">
                <a16:creationId xmlns:a16="http://schemas.microsoft.com/office/drawing/2014/main" id="{73974CA4-11A8-460D-8251-3C9F059C48D8}"/>
              </a:ext>
            </a:extLst>
          </p:cNvPr>
          <p:cNvSpPr>
            <a:spLocks noGrp="1"/>
          </p:cNvSpPr>
          <p:nvPr>
            <p:ph idx="1"/>
          </p:nvPr>
        </p:nvSpPr>
        <p:spPr>
          <a:xfrm>
            <a:off x="643812" y="1707502"/>
            <a:ext cx="10709988" cy="4785372"/>
          </a:xfrm>
        </p:spPr>
        <p:txBody>
          <a:bodyPr>
            <a:normAutofit lnSpcReduction="10000"/>
          </a:bodyPr>
          <a:lstStyle/>
          <a:p>
            <a:pPr algn="just"/>
            <a:r>
              <a:rPr lang="lv-LV" sz="3200" dirty="0"/>
              <a:t>Viduslaiku vēsture aptver ilgu periodu – apmēram 1000 gadus. </a:t>
            </a:r>
          </a:p>
          <a:p>
            <a:pPr marL="0" indent="0" algn="just">
              <a:buNone/>
            </a:pPr>
            <a:r>
              <a:rPr lang="lv-LV" sz="3200" dirty="0"/>
              <a:t>Viduslaikus pieņemts dalīt parasti trijos periodos:</a:t>
            </a:r>
          </a:p>
          <a:p>
            <a:pPr marL="0" indent="0" algn="just">
              <a:buNone/>
            </a:pPr>
            <a:endParaRPr lang="lv-LV" sz="3200" dirty="0"/>
          </a:p>
          <a:p>
            <a:pPr algn="just"/>
            <a:r>
              <a:rPr lang="lv-LV" sz="3200" dirty="0"/>
              <a:t>Agrīnie viduslaiki (400. g.-700. g.),</a:t>
            </a:r>
          </a:p>
          <a:p>
            <a:pPr algn="just"/>
            <a:r>
              <a:rPr lang="lv-LV" sz="3200" dirty="0"/>
              <a:t>Vidējie viduslaiki (700. g.-1200. g.),</a:t>
            </a:r>
          </a:p>
          <a:p>
            <a:pPr algn="just"/>
            <a:r>
              <a:rPr lang="lv-LV" sz="3200" dirty="0"/>
              <a:t>Vēlīnie viduslaiki (1200. g.-1500. g.).</a:t>
            </a:r>
          </a:p>
          <a:p>
            <a:pPr marL="0" indent="0" algn="just">
              <a:buNone/>
            </a:pPr>
            <a:endParaRPr lang="lv-LV" sz="3200" dirty="0"/>
          </a:p>
          <a:p>
            <a:pPr algn="just"/>
            <a:r>
              <a:rPr lang="lv-LV" sz="3200" dirty="0"/>
              <a:t>Konkrētās šo periodu laika robežas ir nosacītas un dažādos darbos tās var būt arī atšķirīgas.</a:t>
            </a:r>
          </a:p>
        </p:txBody>
      </p:sp>
    </p:spTree>
    <p:extLst>
      <p:ext uri="{BB962C8B-B14F-4D97-AF65-F5344CB8AC3E}">
        <p14:creationId xmlns:p14="http://schemas.microsoft.com/office/powerpoint/2010/main" val="90964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992FFA-BDC7-4D9B-BD5D-62EA050EABC8}"/>
              </a:ext>
            </a:extLst>
          </p:cNvPr>
          <p:cNvSpPr>
            <a:spLocks noGrp="1"/>
          </p:cNvSpPr>
          <p:nvPr>
            <p:ph type="title"/>
          </p:nvPr>
        </p:nvSpPr>
        <p:spPr>
          <a:xfrm>
            <a:off x="625151" y="365125"/>
            <a:ext cx="10728649" cy="1006475"/>
          </a:xfrm>
        </p:spPr>
        <p:txBody>
          <a:bodyPr/>
          <a:lstStyle/>
          <a:p>
            <a:r>
              <a:rPr lang="lv-LV" dirty="0"/>
              <a:t>Baznīcas mūzika</a:t>
            </a:r>
          </a:p>
        </p:txBody>
      </p:sp>
      <p:sp>
        <p:nvSpPr>
          <p:cNvPr id="3" name="Satura vietturis 2">
            <a:extLst>
              <a:ext uri="{FF2B5EF4-FFF2-40B4-BE49-F238E27FC236}">
                <a16:creationId xmlns:a16="http://schemas.microsoft.com/office/drawing/2014/main" id="{72A91BC8-0BDE-4048-B9C5-84783A05FF41}"/>
              </a:ext>
            </a:extLst>
          </p:cNvPr>
          <p:cNvSpPr>
            <a:spLocks noGrp="1"/>
          </p:cNvSpPr>
          <p:nvPr>
            <p:ph idx="1"/>
          </p:nvPr>
        </p:nvSpPr>
        <p:spPr>
          <a:xfrm>
            <a:off x="522514" y="1371600"/>
            <a:ext cx="11010123" cy="5121275"/>
          </a:xfrm>
        </p:spPr>
        <p:txBody>
          <a:bodyPr>
            <a:normAutofit/>
          </a:bodyPr>
          <a:lstStyle/>
          <a:p>
            <a:pPr algn="just"/>
            <a:r>
              <a:rPr lang="lv-LV" sz="3200" dirty="0"/>
              <a:t>Viduslaikos valdīja uzskats, ka viss labākais, ko cilvēks var radīt, ir jāveltī Dievam. Mūzikā par labāko uzskatīja dziedājumus ar Svēto rakstu vārdiem: lūgšanas, ticības apliecinājumus, Dieva slavinājumus. Tos sacerēja, dziedāja un izplatīja mūki, kuri dzīvoja klosteros – agro viduslaiku kultūras centros.</a:t>
            </a:r>
          </a:p>
          <a:p>
            <a:pPr algn="just"/>
            <a:r>
              <a:rPr lang="lv-LV" sz="3200" dirty="0"/>
              <a:t>Ap mūsu ēras 600. gadu pāvests Gregors Lielais kopā ar palīgiem pārskatīja Baznīcas gada norises – svētku un piemiņas dienas, dievkalpojuma veidus un kārtību. Viņš arī rediģēja baznīcas dziesmu tekstus un sakārtoja </a:t>
            </a:r>
            <a:r>
              <a:rPr lang="lv-LV" sz="3200" b="1" dirty="0" err="1"/>
              <a:t>Antifonāriju</a:t>
            </a:r>
            <a:r>
              <a:rPr lang="lv-LV" sz="3200" dirty="0"/>
              <a:t> – dziesmu krājumu visam baznīcas gadam. Par godu pāvestam Gregoram šie dziedājumi tika nosaukti par </a:t>
            </a:r>
            <a:r>
              <a:rPr lang="lv-LV" sz="3200" b="1" dirty="0" err="1"/>
              <a:t>gregoriskajiem</a:t>
            </a:r>
            <a:r>
              <a:rPr lang="lv-LV" sz="3200" dirty="0"/>
              <a:t> korāļiem.</a:t>
            </a:r>
          </a:p>
        </p:txBody>
      </p:sp>
    </p:spTree>
    <p:extLst>
      <p:ext uri="{BB962C8B-B14F-4D97-AF65-F5344CB8AC3E}">
        <p14:creationId xmlns:p14="http://schemas.microsoft.com/office/powerpoint/2010/main" val="353084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E6F5F77-3871-4D8C-A4E2-B3B7F650DCDA}"/>
              </a:ext>
            </a:extLst>
          </p:cNvPr>
          <p:cNvSpPr>
            <a:spLocks noGrp="1"/>
          </p:cNvSpPr>
          <p:nvPr>
            <p:ph type="title"/>
          </p:nvPr>
        </p:nvSpPr>
        <p:spPr>
          <a:xfrm>
            <a:off x="457200" y="365125"/>
            <a:ext cx="10747310" cy="1043797"/>
          </a:xfrm>
        </p:spPr>
        <p:txBody>
          <a:bodyPr/>
          <a:lstStyle/>
          <a:p>
            <a:r>
              <a:rPr lang="lv-LV" dirty="0" err="1"/>
              <a:t>Gregoriskie</a:t>
            </a:r>
            <a:r>
              <a:rPr lang="lv-LV" dirty="0"/>
              <a:t> dziedājumi</a:t>
            </a:r>
          </a:p>
        </p:txBody>
      </p:sp>
      <p:sp>
        <p:nvSpPr>
          <p:cNvPr id="3" name="Satura vietturis 2">
            <a:extLst>
              <a:ext uri="{FF2B5EF4-FFF2-40B4-BE49-F238E27FC236}">
                <a16:creationId xmlns:a16="http://schemas.microsoft.com/office/drawing/2014/main" id="{90821C93-4617-481E-B60A-BB73FEC9361D}"/>
              </a:ext>
            </a:extLst>
          </p:cNvPr>
          <p:cNvSpPr>
            <a:spLocks noGrp="1"/>
          </p:cNvSpPr>
          <p:nvPr>
            <p:ph idx="1"/>
          </p:nvPr>
        </p:nvSpPr>
        <p:spPr>
          <a:xfrm>
            <a:off x="457200" y="1408922"/>
            <a:ext cx="6428792" cy="5178490"/>
          </a:xfrm>
        </p:spPr>
        <p:txBody>
          <a:bodyPr>
            <a:normAutofit lnSpcReduction="10000"/>
          </a:bodyPr>
          <a:lstStyle/>
          <a:p>
            <a:pPr>
              <a:lnSpc>
                <a:spcPct val="110000"/>
              </a:lnSpc>
            </a:pPr>
            <a:r>
              <a:rPr lang="lv-LV" sz="3200" dirty="0"/>
              <a:t>Par </a:t>
            </a:r>
            <a:r>
              <a:rPr lang="lv-LV" sz="3200" dirty="0" err="1"/>
              <a:t>gregoriskajiem</a:t>
            </a:r>
            <a:r>
              <a:rPr lang="lv-LV" sz="3200" dirty="0"/>
              <a:t> korāļiem sauc </a:t>
            </a:r>
            <a:r>
              <a:rPr lang="lv-LV" sz="3200" b="1" dirty="0"/>
              <a:t>vienbalsīgus</a:t>
            </a:r>
            <a:r>
              <a:rPr lang="lv-LV" sz="3200" dirty="0"/>
              <a:t> </a:t>
            </a:r>
            <a:r>
              <a:rPr lang="lv-LV" sz="3200" i="1" dirty="0"/>
              <a:t>a </a:t>
            </a:r>
            <a:r>
              <a:rPr lang="lv-LV" sz="3200" i="1" dirty="0" err="1"/>
              <a:t>cappella</a:t>
            </a:r>
            <a:r>
              <a:rPr lang="lv-LV" sz="3200" dirty="0"/>
              <a:t> dziedājumus latīņu valodā. </a:t>
            </a:r>
          </a:p>
          <a:p>
            <a:pPr>
              <a:lnSpc>
                <a:spcPct val="110000"/>
              </a:lnSpc>
            </a:pPr>
            <a:r>
              <a:rPr lang="lv-LV" sz="3200" dirty="0"/>
              <a:t>Sākotnēji tos dziedāja mūki un </a:t>
            </a:r>
            <a:r>
              <a:rPr lang="lv-LV" sz="3200" dirty="0" err="1"/>
              <a:t>klosterskolu</a:t>
            </a:r>
            <a:r>
              <a:rPr lang="lv-LV" sz="3200" dirty="0"/>
              <a:t> zēni.</a:t>
            </a:r>
          </a:p>
          <a:p>
            <a:r>
              <a:rPr lang="lv-LV" sz="3200" dirty="0" err="1"/>
              <a:t>Gregoriskos</a:t>
            </a:r>
            <a:r>
              <a:rPr lang="lv-LV" sz="3200" dirty="0"/>
              <a:t> korāļus var izpildīt trīs veidos:</a:t>
            </a:r>
          </a:p>
          <a:p>
            <a:pPr marL="0" indent="0">
              <a:buNone/>
            </a:pPr>
            <a:r>
              <a:rPr lang="lv-LV" sz="3200" dirty="0"/>
              <a:t>	- solo;</a:t>
            </a:r>
          </a:p>
          <a:p>
            <a:pPr marL="0" indent="0">
              <a:buNone/>
            </a:pPr>
            <a:r>
              <a:rPr lang="lv-LV" sz="3200" dirty="0"/>
              <a:t>	- pārmaiņus solists ar kori;</a:t>
            </a:r>
          </a:p>
          <a:p>
            <a:pPr marL="0" indent="0">
              <a:buNone/>
            </a:pPr>
            <a:r>
              <a:rPr lang="lv-LV" sz="3200" dirty="0"/>
              <a:t>	- pārmaiņus divi kori.</a:t>
            </a:r>
          </a:p>
        </p:txBody>
      </p:sp>
      <p:sp>
        <p:nvSpPr>
          <p:cNvPr id="4" name="Satura vietturis 2">
            <a:extLst>
              <a:ext uri="{FF2B5EF4-FFF2-40B4-BE49-F238E27FC236}">
                <a16:creationId xmlns:a16="http://schemas.microsoft.com/office/drawing/2014/main" id="{983C68F5-E3D3-49F2-8B58-9D9D0739AAB1}"/>
              </a:ext>
            </a:extLst>
          </p:cNvPr>
          <p:cNvSpPr txBox="1">
            <a:spLocks/>
          </p:cNvSpPr>
          <p:nvPr/>
        </p:nvSpPr>
        <p:spPr>
          <a:xfrm>
            <a:off x="6568752" y="1679510"/>
            <a:ext cx="5377542" cy="490790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lv-LV" sz="3200" dirty="0"/>
              <a:t>Ir dažādi dziedājumu veidi:</a:t>
            </a:r>
          </a:p>
          <a:p>
            <a:pPr>
              <a:lnSpc>
                <a:spcPct val="110000"/>
              </a:lnSpc>
            </a:pPr>
            <a:r>
              <a:rPr lang="lv-LV" sz="3200" b="1" dirty="0"/>
              <a:t>Psalms</a:t>
            </a:r>
            <a:r>
              <a:rPr lang="lv-LV" sz="3200" dirty="0"/>
              <a:t> – dziedājums ar Vecās Derības psalmu tekstu.</a:t>
            </a:r>
          </a:p>
          <a:p>
            <a:pPr>
              <a:lnSpc>
                <a:spcPct val="110000"/>
              </a:lnSpc>
            </a:pPr>
            <a:r>
              <a:rPr lang="lv-LV" sz="3200" b="1" dirty="0"/>
              <a:t>Himna</a:t>
            </a:r>
            <a:r>
              <a:rPr lang="lv-LV" sz="3200" dirty="0"/>
              <a:t> – baznīcas dziedājums ar mūku sacerētiem tekstiem.</a:t>
            </a:r>
          </a:p>
          <a:p>
            <a:pPr>
              <a:lnSpc>
                <a:spcPct val="110000"/>
              </a:lnSpc>
            </a:pPr>
            <a:r>
              <a:rPr lang="lv-LV" sz="3200" b="1" dirty="0" err="1"/>
              <a:t>Jubilācija</a:t>
            </a:r>
            <a:r>
              <a:rPr lang="lv-LV" sz="3200" dirty="0"/>
              <a:t> – svinīga rakstura dziedājums ar gariem melodiskiem ornamentiem.</a:t>
            </a:r>
          </a:p>
        </p:txBody>
      </p:sp>
    </p:spTree>
    <p:extLst>
      <p:ext uri="{BB962C8B-B14F-4D97-AF65-F5344CB8AC3E}">
        <p14:creationId xmlns:p14="http://schemas.microsoft.com/office/powerpoint/2010/main" val="347099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4EB5A7E-D81B-4790-AA7A-EA8E2A8916E4}"/>
              </a:ext>
            </a:extLst>
          </p:cNvPr>
          <p:cNvSpPr>
            <a:spLocks noGrp="1"/>
          </p:cNvSpPr>
          <p:nvPr>
            <p:ph idx="1"/>
          </p:nvPr>
        </p:nvSpPr>
        <p:spPr>
          <a:xfrm>
            <a:off x="838200" y="1063690"/>
            <a:ext cx="10515600" cy="5113273"/>
          </a:xfrm>
        </p:spPr>
        <p:txBody>
          <a:bodyPr>
            <a:normAutofit/>
          </a:bodyPr>
          <a:lstStyle/>
          <a:p>
            <a:pPr algn="just">
              <a:lnSpc>
                <a:spcPct val="100000"/>
              </a:lnSpc>
            </a:pPr>
            <a:r>
              <a:rPr lang="lv-LV" sz="3200" dirty="0" err="1"/>
              <a:t>Gregoriskās</a:t>
            </a:r>
            <a:r>
              <a:rPr lang="lv-LV" sz="3200" dirty="0"/>
              <a:t> dziedāšanas tradīcijas Latvijā kopj un popularizē vokālais ansamblis </a:t>
            </a:r>
            <a:r>
              <a:rPr lang="lv-LV" sz="3200" i="1" dirty="0"/>
              <a:t>«</a:t>
            </a:r>
            <a:r>
              <a:rPr lang="lv-LV" sz="3200" i="1" dirty="0" err="1"/>
              <a:t>Schola</a:t>
            </a:r>
            <a:r>
              <a:rPr lang="lv-LV" sz="3200" i="1" dirty="0"/>
              <a:t> </a:t>
            </a:r>
            <a:r>
              <a:rPr lang="lv-LV" sz="3200" i="1" dirty="0" err="1"/>
              <a:t>Cantorum</a:t>
            </a:r>
            <a:r>
              <a:rPr lang="lv-LV" sz="3200" i="1" dirty="0"/>
              <a:t> </a:t>
            </a:r>
            <a:r>
              <a:rPr lang="lv-LV" sz="3200" i="1" dirty="0" err="1"/>
              <a:t>Riga</a:t>
            </a:r>
            <a:r>
              <a:rPr lang="lv-LV" sz="3200" i="1" dirty="0"/>
              <a:t>» </a:t>
            </a:r>
            <a:r>
              <a:rPr lang="lv-LV" sz="3200" dirty="0"/>
              <a:t>(lasa: </a:t>
            </a:r>
            <a:r>
              <a:rPr lang="lv-LV" sz="3200" i="1" dirty="0"/>
              <a:t>skola </a:t>
            </a:r>
            <a:r>
              <a:rPr lang="lv-LV" sz="3200" i="1" dirty="0" err="1"/>
              <a:t>kantorum</a:t>
            </a:r>
            <a:r>
              <a:rPr lang="lv-LV" sz="3200" dirty="0"/>
              <a:t>), kas nodibināts 1995. gadā. To vada Guntars Prānis. Grupas nosaukums sasaucas ar tālu senatni, kad pāvesta Gregora laikā Romā darbojās </a:t>
            </a:r>
            <a:r>
              <a:rPr lang="lv-LV" sz="3200" i="1" dirty="0" err="1"/>
              <a:t>Schola</a:t>
            </a:r>
            <a:r>
              <a:rPr lang="lv-LV" sz="3200" i="1" dirty="0"/>
              <a:t> </a:t>
            </a:r>
            <a:r>
              <a:rPr lang="lv-LV" sz="3200" i="1" dirty="0" err="1"/>
              <a:t>Cantorum</a:t>
            </a:r>
            <a:r>
              <a:rPr lang="lv-LV" sz="3200" dirty="0"/>
              <a:t> – dziedātāju skola.</a:t>
            </a:r>
          </a:p>
          <a:p>
            <a:pPr>
              <a:lnSpc>
                <a:spcPct val="100000"/>
              </a:lnSpc>
            </a:pPr>
            <a:r>
              <a:rPr lang="lv-LV" sz="3200" dirty="0">
                <a:hlinkClick r:id="rId2"/>
              </a:rPr>
              <a:t>https://www.youtube.com/watch?v=EEqw4oc64Js</a:t>
            </a:r>
            <a:r>
              <a:rPr lang="lv-LV" sz="3200" dirty="0"/>
              <a:t> (2:40)</a:t>
            </a:r>
          </a:p>
          <a:p>
            <a:pPr>
              <a:lnSpc>
                <a:spcPct val="100000"/>
              </a:lnSpc>
            </a:pPr>
            <a:r>
              <a:rPr lang="lv-LV" sz="3200" dirty="0">
                <a:hlinkClick r:id="rId3"/>
              </a:rPr>
              <a:t>https://www.youtube.com/watch?v=DrsekOrSDQI</a:t>
            </a:r>
            <a:r>
              <a:rPr lang="lv-LV" sz="3200" dirty="0"/>
              <a:t> </a:t>
            </a:r>
          </a:p>
        </p:txBody>
      </p:sp>
    </p:spTree>
    <p:extLst>
      <p:ext uri="{BB962C8B-B14F-4D97-AF65-F5344CB8AC3E}">
        <p14:creationId xmlns:p14="http://schemas.microsoft.com/office/powerpoint/2010/main" val="321499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descr="Attēls, kurā ir teksts&#10;&#10;Apraksts ģenerēts automātiski">
            <a:extLst>
              <a:ext uri="{FF2B5EF4-FFF2-40B4-BE49-F238E27FC236}">
                <a16:creationId xmlns:a16="http://schemas.microsoft.com/office/drawing/2014/main" id="{3E73F6FA-C89C-4FAC-A168-1FF31D30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 y="401215"/>
            <a:ext cx="12193626" cy="6111551"/>
          </a:xfrm>
          <a:prstGeom prst="rect">
            <a:avLst/>
          </a:prstGeom>
        </p:spPr>
      </p:pic>
    </p:spTree>
    <p:extLst>
      <p:ext uri="{BB962C8B-B14F-4D97-AF65-F5344CB8AC3E}">
        <p14:creationId xmlns:p14="http://schemas.microsoft.com/office/powerpoint/2010/main" val="229210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B1350A-DAAA-49D4-B9DB-90AFCC5FDE4F}"/>
              </a:ext>
            </a:extLst>
          </p:cNvPr>
          <p:cNvSpPr>
            <a:spLocks noGrp="1"/>
          </p:cNvSpPr>
          <p:nvPr>
            <p:ph type="title"/>
          </p:nvPr>
        </p:nvSpPr>
        <p:spPr>
          <a:xfrm>
            <a:off x="699796" y="365126"/>
            <a:ext cx="10654004" cy="931829"/>
          </a:xfrm>
        </p:spPr>
        <p:txBody>
          <a:bodyPr/>
          <a:lstStyle/>
          <a:p>
            <a:r>
              <a:rPr lang="lv-LV" dirty="0"/>
              <a:t>Gvido no </a:t>
            </a:r>
            <a:r>
              <a:rPr lang="lv-LV" dirty="0" err="1"/>
              <a:t>Arecas</a:t>
            </a:r>
            <a:r>
              <a:rPr lang="lv-LV" dirty="0"/>
              <a:t> (ap 991 – 1033)</a:t>
            </a:r>
          </a:p>
        </p:txBody>
      </p:sp>
      <p:sp>
        <p:nvSpPr>
          <p:cNvPr id="3" name="Satura vietturis 2">
            <a:extLst>
              <a:ext uri="{FF2B5EF4-FFF2-40B4-BE49-F238E27FC236}">
                <a16:creationId xmlns:a16="http://schemas.microsoft.com/office/drawing/2014/main" id="{DF3C2C79-DEBC-4CA2-B606-019B298AD9A5}"/>
              </a:ext>
            </a:extLst>
          </p:cNvPr>
          <p:cNvSpPr>
            <a:spLocks noGrp="1"/>
          </p:cNvSpPr>
          <p:nvPr>
            <p:ph idx="1"/>
          </p:nvPr>
        </p:nvSpPr>
        <p:spPr>
          <a:xfrm>
            <a:off x="699796" y="1296955"/>
            <a:ext cx="6858000" cy="5355772"/>
          </a:xfrm>
        </p:spPr>
        <p:txBody>
          <a:bodyPr>
            <a:normAutofit/>
          </a:bodyPr>
          <a:lstStyle/>
          <a:p>
            <a:pPr algn="just">
              <a:lnSpc>
                <a:spcPct val="100000"/>
              </a:lnSpc>
              <a:spcBef>
                <a:spcPts val="0"/>
              </a:spcBef>
            </a:pPr>
            <a:r>
              <a:rPr lang="lv-LV" sz="3200" dirty="0"/>
              <a:t>11. gs. benediktiešu ordeņa mūks Gvido no Itālijas pilsētiņas </a:t>
            </a:r>
            <a:r>
              <a:rPr lang="lv-LV" sz="3200" dirty="0" err="1"/>
              <a:t>Arecas</a:t>
            </a:r>
            <a:r>
              <a:rPr lang="lv-LV" sz="3200" dirty="0"/>
              <a:t> uzskatāms par mūsdienu nošu raksta izveidotāju. </a:t>
            </a:r>
          </a:p>
          <a:p>
            <a:pPr algn="just">
              <a:lnSpc>
                <a:spcPct val="100000"/>
              </a:lnSpc>
              <a:spcBef>
                <a:spcPts val="0"/>
              </a:spcBef>
            </a:pPr>
            <a:r>
              <a:rPr lang="lv-LV" sz="3200" dirty="0"/>
              <a:t>Nošu nosaukumi radīti no </a:t>
            </a:r>
            <a:r>
              <a:rPr lang="lv-LV" sz="3200" dirty="0" err="1"/>
              <a:t>gregoriskās</a:t>
            </a:r>
            <a:r>
              <a:rPr lang="lv-LV" sz="3200" dirty="0"/>
              <a:t> himnas Sv. Jānim Kristītājam pirmajām zilbēm:</a:t>
            </a:r>
          </a:p>
          <a:p>
            <a:pPr algn="just">
              <a:lnSpc>
                <a:spcPct val="100000"/>
              </a:lnSpc>
              <a:spcBef>
                <a:spcPts val="0"/>
              </a:spcBef>
            </a:pPr>
            <a:endParaRPr lang="lv-LV" sz="3200" dirty="0"/>
          </a:p>
          <a:p>
            <a:pPr algn="just">
              <a:lnSpc>
                <a:spcPct val="100000"/>
              </a:lnSpc>
              <a:spcBef>
                <a:spcPts val="0"/>
              </a:spcBef>
            </a:pPr>
            <a:endParaRPr lang="lv-LV" sz="3200" dirty="0"/>
          </a:p>
          <a:p>
            <a:pPr algn="just">
              <a:lnSpc>
                <a:spcPct val="100000"/>
              </a:lnSpc>
              <a:spcBef>
                <a:spcPts val="0"/>
              </a:spcBef>
            </a:pPr>
            <a:r>
              <a:rPr lang="lv-LV" dirty="0">
                <a:hlinkClick r:id="rId2"/>
              </a:rPr>
              <a:t>https://www.youtube.com/watch?v=po4noXwm4x0</a:t>
            </a:r>
            <a:r>
              <a:rPr lang="lv-LV" dirty="0"/>
              <a:t> </a:t>
            </a:r>
          </a:p>
        </p:txBody>
      </p:sp>
      <p:sp>
        <p:nvSpPr>
          <p:cNvPr id="4" name="Satura vietturis 2">
            <a:extLst>
              <a:ext uri="{FF2B5EF4-FFF2-40B4-BE49-F238E27FC236}">
                <a16:creationId xmlns:a16="http://schemas.microsoft.com/office/drawing/2014/main" id="{9BE6DA83-6160-47E8-89AC-833BD653A3DE}"/>
              </a:ext>
            </a:extLst>
          </p:cNvPr>
          <p:cNvSpPr txBox="1">
            <a:spLocks/>
          </p:cNvSpPr>
          <p:nvPr/>
        </p:nvSpPr>
        <p:spPr>
          <a:xfrm>
            <a:off x="8500188" y="3181739"/>
            <a:ext cx="2992016" cy="339789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lv-LV" sz="3000" b="1" dirty="0" err="1"/>
              <a:t>Ut</a:t>
            </a:r>
            <a:r>
              <a:rPr lang="lv-LV" sz="3000" dirty="0"/>
              <a:t> </a:t>
            </a:r>
            <a:r>
              <a:rPr lang="lv-LV" sz="3000" dirty="0" err="1"/>
              <a:t>queant</a:t>
            </a:r>
            <a:r>
              <a:rPr lang="lv-LV" sz="3000" dirty="0"/>
              <a:t> </a:t>
            </a:r>
            <a:r>
              <a:rPr lang="lv-LV" sz="3000" dirty="0" err="1"/>
              <a:t>laxis</a:t>
            </a:r>
            <a:endParaRPr lang="lv-LV" sz="3000" dirty="0"/>
          </a:p>
          <a:p>
            <a:pPr marL="0" indent="0" algn="just">
              <a:lnSpc>
                <a:spcPct val="100000"/>
              </a:lnSpc>
              <a:spcBef>
                <a:spcPts val="0"/>
              </a:spcBef>
              <a:buFont typeface="Arial" panose="020B0604020202020204" pitchFamily="34" charset="0"/>
              <a:buNone/>
            </a:pPr>
            <a:r>
              <a:rPr lang="lv-LV" sz="3000" b="1" dirty="0" err="1"/>
              <a:t>re</a:t>
            </a:r>
            <a:r>
              <a:rPr lang="lv-LV" sz="3000" dirty="0" err="1"/>
              <a:t>sonare</a:t>
            </a:r>
            <a:r>
              <a:rPr lang="lv-LV" sz="3000" dirty="0"/>
              <a:t> </a:t>
            </a:r>
            <a:r>
              <a:rPr lang="lv-LV" sz="3000" dirty="0" err="1"/>
              <a:t>fibris</a:t>
            </a:r>
            <a:r>
              <a:rPr lang="lv-LV" sz="3000" dirty="0"/>
              <a:t>,</a:t>
            </a:r>
          </a:p>
          <a:p>
            <a:pPr marL="0" indent="0" algn="just">
              <a:lnSpc>
                <a:spcPct val="100000"/>
              </a:lnSpc>
              <a:spcBef>
                <a:spcPts val="0"/>
              </a:spcBef>
              <a:buFont typeface="Arial" panose="020B0604020202020204" pitchFamily="34" charset="0"/>
              <a:buNone/>
            </a:pPr>
            <a:r>
              <a:rPr lang="lv-LV" sz="3000" b="1" dirty="0"/>
              <a:t>Mi</a:t>
            </a:r>
            <a:r>
              <a:rPr lang="lv-LV" sz="3000" dirty="0"/>
              <a:t>ra </a:t>
            </a:r>
            <a:r>
              <a:rPr lang="lv-LV" sz="3000" dirty="0" err="1"/>
              <a:t>gestorum</a:t>
            </a:r>
            <a:r>
              <a:rPr lang="lv-LV" sz="3000" dirty="0"/>
              <a:t>,</a:t>
            </a:r>
          </a:p>
          <a:p>
            <a:pPr marL="0" indent="0" algn="just">
              <a:lnSpc>
                <a:spcPct val="100000"/>
              </a:lnSpc>
              <a:spcBef>
                <a:spcPts val="0"/>
              </a:spcBef>
              <a:buFont typeface="Arial" panose="020B0604020202020204" pitchFamily="34" charset="0"/>
              <a:buNone/>
            </a:pPr>
            <a:r>
              <a:rPr lang="lv-LV" sz="3000" b="1" dirty="0" err="1"/>
              <a:t>fa</a:t>
            </a:r>
            <a:r>
              <a:rPr lang="lv-LV" sz="3000" dirty="0" err="1"/>
              <a:t>muli</a:t>
            </a:r>
            <a:r>
              <a:rPr lang="lv-LV" sz="3000" dirty="0"/>
              <a:t> </a:t>
            </a:r>
            <a:r>
              <a:rPr lang="lv-LV" sz="3000" dirty="0" err="1"/>
              <a:t>tuorum</a:t>
            </a:r>
            <a:r>
              <a:rPr lang="lv-LV" sz="3000" dirty="0"/>
              <a:t>,</a:t>
            </a:r>
          </a:p>
          <a:p>
            <a:pPr marL="0" indent="0" algn="just">
              <a:lnSpc>
                <a:spcPct val="100000"/>
              </a:lnSpc>
              <a:spcBef>
                <a:spcPts val="0"/>
              </a:spcBef>
              <a:buFont typeface="Arial" panose="020B0604020202020204" pitchFamily="34" charset="0"/>
              <a:buNone/>
            </a:pPr>
            <a:r>
              <a:rPr lang="lv-LV" sz="3000" b="1" dirty="0" err="1"/>
              <a:t>Sol</a:t>
            </a:r>
            <a:r>
              <a:rPr lang="lv-LV" sz="3000" dirty="0" err="1"/>
              <a:t>ve</a:t>
            </a:r>
            <a:r>
              <a:rPr lang="lv-LV" sz="3000" dirty="0"/>
              <a:t> </a:t>
            </a:r>
            <a:r>
              <a:rPr lang="lv-LV" sz="3000" dirty="0" err="1"/>
              <a:t>polluti</a:t>
            </a:r>
            <a:endParaRPr lang="lv-LV" sz="3000" dirty="0"/>
          </a:p>
          <a:p>
            <a:pPr marL="0" indent="0" algn="just">
              <a:lnSpc>
                <a:spcPct val="100000"/>
              </a:lnSpc>
              <a:spcBef>
                <a:spcPts val="0"/>
              </a:spcBef>
              <a:buFont typeface="Arial" panose="020B0604020202020204" pitchFamily="34" charset="0"/>
              <a:buNone/>
            </a:pPr>
            <a:r>
              <a:rPr lang="lv-LV" sz="3000" b="1" dirty="0" err="1"/>
              <a:t>la</a:t>
            </a:r>
            <a:r>
              <a:rPr lang="lv-LV" sz="3000" dirty="0" err="1"/>
              <a:t>bii</a:t>
            </a:r>
            <a:r>
              <a:rPr lang="lv-LV" sz="3000" dirty="0"/>
              <a:t> </a:t>
            </a:r>
            <a:r>
              <a:rPr lang="lv-LV" sz="3000" dirty="0" err="1"/>
              <a:t>reatum</a:t>
            </a:r>
            <a:r>
              <a:rPr lang="lv-LV" sz="3000" dirty="0"/>
              <a:t>,</a:t>
            </a:r>
          </a:p>
          <a:p>
            <a:pPr marL="0" indent="0" algn="just">
              <a:lnSpc>
                <a:spcPct val="100000"/>
              </a:lnSpc>
              <a:spcBef>
                <a:spcPts val="0"/>
              </a:spcBef>
              <a:buFont typeface="Arial" panose="020B0604020202020204" pitchFamily="34" charset="0"/>
              <a:buNone/>
            </a:pPr>
            <a:r>
              <a:rPr lang="lv-LV" sz="3000" dirty="0" err="1"/>
              <a:t>Sanctes</a:t>
            </a:r>
            <a:r>
              <a:rPr lang="lv-LV" sz="3000" dirty="0"/>
              <a:t> </a:t>
            </a:r>
            <a:r>
              <a:rPr lang="lv-LV" sz="3000" dirty="0" err="1"/>
              <a:t>Joannes</a:t>
            </a:r>
            <a:r>
              <a:rPr lang="lv-LV" sz="3000" dirty="0"/>
              <a:t>.</a:t>
            </a:r>
            <a:endParaRPr lang="lv-LV" sz="3200" dirty="0"/>
          </a:p>
        </p:txBody>
      </p:sp>
    </p:spTree>
    <p:extLst>
      <p:ext uri="{BB962C8B-B14F-4D97-AF65-F5344CB8AC3E}">
        <p14:creationId xmlns:p14="http://schemas.microsoft.com/office/powerpoint/2010/main" val="205482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7E6F15DF-B214-4144-B574-B40C61E50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77" y="0"/>
            <a:ext cx="8964646" cy="6858000"/>
          </a:xfrm>
          <a:prstGeom prst="rect">
            <a:avLst/>
          </a:prstGeom>
        </p:spPr>
      </p:pic>
    </p:spTree>
    <p:extLst>
      <p:ext uri="{BB962C8B-B14F-4D97-AF65-F5344CB8AC3E}">
        <p14:creationId xmlns:p14="http://schemas.microsoft.com/office/powerpoint/2010/main" val="32118848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1300</Words>
  <Application>Microsoft Office PowerPoint</Application>
  <PresentationFormat>Platekrāna</PresentationFormat>
  <Paragraphs>102</Paragraphs>
  <Slides>21</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21</vt:i4>
      </vt:variant>
    </vt:vector>
  </HeadingPairs>
  <TitlesOfParts>
    <vt:vector size="25" baseType="lpstr">
      <vt:lpstr>Arial</vt:lpstr>
      <vt:lpstr>Calibri</vt:lpstr>
      <vt:lpstr>Calibri Light</vt:lpstr>
      <vt:lpstr>Office dizains</vt:lpstr>
      <vt:lpstr>Mūzika Viduslaikos</vt:lpstr>
      <vt:lpstr>PowerPoint prezentācija</vt:lpstr>
      <vt:lpstr>Viduslaiki</vt:lpstr>
      <vt:lpstr>Baznīcas mūzika</vt:lpstr>
      <vt:lpstr>Gregoriskie dziedājumi</vt:lpstr>
      <vt:lpstr>PowerPoint prezentācija</vt:lpstr>
      <vt:lpstr>PowerPoint prezentācija</vt:lpstr>
      <vt:lpstr>Gvido no Arecas (ap 991 – 1033)</vt:lpstr>
      <vt:lpstr>PowerPoint prezentācija</vt:lpstr>
      <vt:lpstr>Hildegarde no Bingenas (1098 – 1179)</vt:lpstr>
      <vt:lpstr>Daudzbalsības sākumi</vt:lpstr>
      <vt:lpstr>Mesa</vt:lpstr>
      <vt:lpstr>PowerPoint prezentācija</vt:lpstr>
      <vt:lpstr>Viduslaiku laicīgā mūzika</vt:lpstr>
      <vt:lpstr>Mūzikas instrumenti</vt:lpstr>
      <vt:lpstr>PowerPoint prezentācija</vt:lpstr>
      <vt:lpstr>PowerPoint prezentācija</vt:lpstr>
      <vt:lpstr>PowerPoint prezentācija</vt:lpstr>
      <vt:lpstr>Bruņinieku mūzika</vt:lpstr>
      <vt:lpstr>PowerPoint prezentācija</vt:lpstr>
      <vt:lpstr>Viduslaiku festivāli mūsdienās Latvijā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Mūzika Viduslaikos</dc:title>
  <dc:creator>Viesturs Lazdins</dc:creator>
  <cp:lastModifiedBy>Viesturs Lazdins</cp:lastModifiedBy>
  <cp:revision>24</cp:revision>
  <dcterms:created xsi:type="dcterms:W3CDTF">2022-03-19T10:16:51Z</dcterms:created>
  <dcterms:modified xsi:type="dcterms:W3CDTF">2022-03-28T13:11:04Z</dcterms:modified>
</cp:coreProperties>
</file>